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15"/>
  </p:notesMasterIdLst>
  <p:handoutMasterIdLst>
    <p:handoutMasterId r:id="rId16"/>
  </p:handoutMasterIdLst>
  <p:sldIdLst>
    <p:sldId id="256" r:id="rId5"/>
    <p:sldId id="257" r:id="rId6"/>
    <p:sldId id="258" r:id="rId7"/>
    <p:sldId id="260" r:id="rId8"/>
    <p:sldId id="265" r:id="rId9"/>
    <p:sldId id="266" r:id="rId10"/>
    <p:sldId id="267" r:id="rId11"/>
    <p:sldId id="268" r:id="rId12"/>
    <p:sldId id="269"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0D45DA-E257-4DE6-B8B6-27FAEFC7C37F}" v="114" dt="2024-10-18T00:16:24.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283" autoAdjust="0"/>
  </p:normalViewPr>
  <p:slideViewPr>
    <p:cSldViewPr snapToGrid="0">
      <p:cViewPr varScale="1">
        <p:scale>
          <a:sx n="107" d="100"/>
          <a:sy n="107" d="100"/>
        </p:scale>
        <p:origin x="750"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Hay" userId="d5621db0-59b0-401a-a788-2502fb5789b1" providerId="ADAL" clId="{E10D45DA-E257-4DE6-B8B6-27FAEFC7C37F}"/>
    <pc:docChg chg="undo custSel modSld">
      <pc:chgData name="Robert Hay" userId="d5621db0-59b0-401a-a788-2502fb5789b1" providerId="ADAL" clId="{E10D45DA-E257-4DE6-B8B6-27FAEFC7C37F}" dt="2024-10-18T00:29:40.760" v="724" actId="20577"/>
      <pc:docMkLst>
        <pc:docMk/>
      </pc:docMkLst>
      <pc:sldChg chg="modSp mod">
        <pc:chgData name="Robert Hay" userId="d5621db0-59b0-401a-a788-2502fb5789b1" providerId="ADAL" clId="{E10D45DA-E257-4DE6-B8B6-27FAEFC7C37F}" dt="2024-10-18T00:29:40.760" v="724" actId="20577"/>
        <pc:sldMkLst>
          <pc:docMk/>
          <pc:sldMk cId="2172179498" sldId="258"/>
        </pc:sldMkLst>
        <pc:spChg chg="mod">
          <ac:chgData name="Robert Hay" userId="d5621db0-59b0-401a-a788-2502fb5789b1" providerId="ADAL" clId="{E10D45DA-E257-4DE6-B8B6-27FAEFC7C37F}" dt="2024-10-18T00:29:40.760" v="724" actId="20577"/>
          <ac:spMkLst>
            <pc:docMk/>
            <pc:sldMk cId="2172179498" sldId="258"/>
            <ac:spMk id="3" creationId="{143F5361-68C0-4BF5-80C8-F1E7BF92B2DB}"/>
          </ac:spMkLst>
        </pc:spChg>
      </pc:sldChg>
      <pc:sldChg chg="modSp mod">
        <pc:chgData name="Robert Hay" userId="d5621db0-59b0-401a-a788-2502fb5789b1" providerId="ADAL" clId="{E10D45DA-E257-4DE6-B8B6-27FAEFC7C37F}" dt="2024-10-18T00:28:03.516" v="710" actId="20577"/>
        <pc:sldMkLst>
          <pc:docMk/>
          <pc:sldMk cId="1398410914" sldId="260"/>
        </pc:sldMkLst>
        <pc:spChg chg="mod">
          <ac:chgData name="Robert Hay" userId="d5621db0-59b0-401a-a788-2502fb5789b1" providerId="ADAL" clId="{E10D45DA-E257-4DE6-B8B6-27FAEFC7C37F}" dt="2024-10-18T00:28:03.516" v="710" actId="20577"/>
          <ac:spMkLst>
            <pc:docMk/>
            <pc:sldMk cId="1398410914" sldId="260"/>
            <ac:spMk id="3" creationId="{143F5361-68C0-4BF5-80C8-F1E7BF92B2DB}"/>
          </ac:spMkLst>
        </pc:spChg>
      </pc:sldChg>
      <pc:sldChg chg="modSp mod">
        <pc:chgData name="Robert Hay" userId="d5621db0-59b0-401a-a788-2502fb5789b1" providerId="ADAL" clId="{E10D45DA-E257-4DE6-B8B6-27FAEFC7C37F}" dt="2024-10-17T23:58:03.762" v="42" actId="33524"/>
        <pc:sldMkLst>
          <pc:docMk/>
          <pc:sldMk cId="1902613301" sldId="263"/>
        </pc:sldMkLst>
        <pc:spChg chg="mod">
          <ac:chgData name="Robert Hay" userId="d5621db0-59b0-401a-a788-2502fb5789b1" providerId="ADAL" clId="{E10D45DA-E257-4DE6-B8B6-27FAEFC7C37F}" dt="2024-10-17T23:58:03.762" v="42" actId="33524"/>
          <ac:spMkLst>
            <pc:docMk/>
            <pc:sldMk cId="1902613301" sldId="263"/>
            <ac:spMk id="3" creationId="{143F5361-68C0-4BF5-80C8-F1E7BF92B2DB}"/>
          </ac:spMkLst>
        </pc:spChg>
      </pc:sldChg>
      <pc:sldChg chg="addSp modSp mod">
        <pc:chgData name="Robert Hay" userId="d5621db0-59b0-401a-a788-2502fb5789b1" providerId="ADAL" clId="{E10D45DA-E257-4DE6-B8B6-27FAEFC7C37F}" dt="2024-10-18T00:15:57.199" v="450" actId="14100"/>
        <pc:sldMkLst>
          <pc:docMk/>
          <pc:sldMk cId="2368412170" sldId="265"/>
        </pc:sldMkLst>
        <pc:spChg chg="add mod">
          <ac:chgData name="Robert Hay" userId="d5621db0-59b0-401a-a788-2502fb5789b1" providerId="ADAL" clId="{E10D45DA-E257-4DE6-B8B6-27FAEFC7C37F}" dt="2024-10-18T00:15:57.199" v="450" actId="14100"/>
          <ac:spMkLst>
            <pc:docMk/>
            <pc:sldMk cId="2368412170" sldId="265"/>
            <ac:spMk id="3" creationId="{ACABE877-2DC2-FF5A-C9A8-DAE84714B8C8}"/>
          </ac:spMkLst>
        </pc:spChg>
      </pc:sldChg>
      <pc:sldChg chg="modSp mod">
        <pc:chgData name="Robert Hay" userId="d5621db0-59b0-401a-a788-2502fb5789b1" providerId="ADAL" clId="{E10D45DA-E257-4DE6-B8B6-27FAEFC7C37F}" dt="2024-10-18T00:22:49.553" v="614" actId="14100"/>
        <pc:sldMkLst>
          <pc:docMk/>
          <pc:sldMk cId="1610976988" sldId="266"/>
        </pc:sldMkLst>
        <pc:spChg chg="mod">
          <ac:chgData name="Robert Hay" userId="d5621db0-59b0-401a-a788-2502fb5789b1" providerId="ADAL" clId="{E10D45DA-E257-4DE6-B8B6-27FAEFC7C37F}" dt="2024-10-18T00:22:49.553" v="614" actId="14100"/>
          <ac:spMkLst>
            <pc:docMk/>
            <pc:sldMk cId="1610976988" sldId="266"/>
            <ac:spMk id="2" creationId="{34DB6CE4-2B13-4715-B5B2-615A55922CA1}"/>
          </ac:spMkLst>
        </pc:spChg>
        <pc:spChg chg="mod">
          <ac:chgData name="Robert Hay" userId="d5621db0-59b0-401a-a788-2502fb5789b1" providerId="ADAL" clId="{E10D45DA-E257-4DE6-B8B6-27FAEFC7C37F}" dt="2024-10-18T00:01:40.935" v="102" actId="20577"/>
          <ac:spMkLst>
            <pc:docMk/>
            <pc:sldMk cId="1610976988" sldId="266"/>
            <ac:spMk id="3" creationId="{143F5361-68C0-4BF5-80C8-F1E7BF92B2DB}"/>
          </ac:spMkLst>
        </pc:spChg>
      </pc:sldChg>
      <pc:sldChg chg="modSp mod">
        <pc:chgData name="Robert Hay" userId="d5621db0-59b0-401a-a788-2502fb5789b1" providerId="ADAL" clId="{E10D45DA-E257-4DE6-B8B6-27FAEFC7C37F}" dt="2024-10-18T00:09:58.907" v="294" actId="108"/>
        <pc:sldMkLst>
          <pc:docMk/>
          <pc:sldMk cId="474146605" sldId="267"/>
        </pc:sldMkLst>
        <pc:spChg chg="mod">
          <ac:chgData name="Robert Hay" userId="d5621db0-59b0-401a-a788-2502fb5789b1" providerId="ADAL" clId="{E10D45DA-E257-4DE6-B8B6-27FAEFC7C37F}" dt="2024-10-18T00:09:58.907" v="294" actId="108"/>
          <ac:spMkLst>
            <pc:docMk/>
            <pc:sldMk cId="474146605" sldId="267"/>
            <ac:spMk id="3" creationId="{143F5361-68C0-4BF5-80C8-F1E7BF92B2DB}"/>
          </ac:spMkLst>
        </pc:spChg>
      </pc:sldChg>
      <pc:sldChg chg="addSp modSp mod">
        <pc:chgData name="Robert Hay" userId="d5621db0-59b0-401a-a788-2502fb5789b1" providerId="ADAL" clId="{E10D45DA-E257-4DE6-B8B6-27FAEFC7C37F}" dt="2024-10-18T00:16:42.534" v="477" actId="14100"/>
        <pc:sldMkLst>
          <pc:docMk/>
          <pc:sldMk cId="2192413892" sldId="268"/>
        </pc:sldMkLst>
        <pc:spChg chg="add mod">
          <ac:chgData name="Robert Hay" userId="d5621db0-59b0-401a-a788-2502fb5789b1" providerId="ADAL" clId="{E10D45DA-E257-4DE6-B8B6-27FAEFC7C37F}" dt="2024-10-18T00:16:42.534" v="477" actId="14100"/>
          <ac:spMkLst>
            <pc:docMk/>
            <pc:sldMk cId="2192413892" sldId="268"/>
            <ac:spMk id="2" creationId="{4A1C0E4A-B5AE-FBEC-D3EA-46975BF3C6BD}"/>
          </ac:spMkLst>
        </pc:spChg>
      </pc:sldChg>
      <pc:sldChg chg="modSp mod">
        <pc:chgData name="Robert Hay" userId="d5621db0-59b0-401a-a788-2502fb5789b1" providerId="ADAL" clId="{E10D45DA-E257-4DE6-B8B6-27FAEFC7C37F}" dt="2024-10-18T00:09:40.041" v="292" actId="108"/>
        <pc:sldMkLst>
          <pc:docMk/>
          <pc:sldMk cId="934717279" sldId="269"/>
        </pc:sldMkLst>
        <pc:spChg chg="mod">
          <ac:chgData name="Robert Hay" userId="d5621db0-59b0-401a-a788-2502fb5789b1" providerId="ADAL" clId="{E10D45DA-E257-4DE6-B8B6-27FAEFC7C37F}" dt="2024-10-18T00:09:40.041" v="292" actId="108"/>
          <ac:spMkLst>
            <pc:docMk/>
            <pc:sldMk cId="934717279" sldId="269"/>
            <ac:spMk id="3" creationId="{143F5361-68C0-4BF5-80C8-F1E7BF92B2D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269538-BFC5-48BB-BEA1-D7AF1F385FD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0D51337A-31FA-4717-B2BF-9243F96D2B9B}">
      <dgm:prSet phldrT="[Text]"/>
      <dgm:spPr/>
      <dgm:t>
        <a:bodyPr/>
        <a:lstStyle/>
        <a:p>
          <a:r>
            <a:rPr lang="en-US" dirty="0">
              <a:latin typeface="Tahoma" panose="020B0604030504040204" pitchFamily="34" charset="0"/>
              <a:ea typeface="Tahoma" panose="020B0604030504040204" pitchFamily="34" charset="0"/>
              <a:cs typeface="Tahoma" panose="020B0604030504040204" pitchFamily="34" charset="0"/>
            </a:rPr>
            <a:t>Step 1</a:t>
          </a:r>
        </a:p>
      </dgm:t>
    </dgm:pt>
    <dgm:pt modelId="{A9294D65-F371-46C8-A624-E557E9DF1A30}" type="parTrans" cxnId="{9E6BB655-7FE4-4F8D-B1D2-F885E60B8754}">
      <dgm:prSet/>
      <dgm:spPr/>
      <dgm:t>
        <a:bodyPr/>
        <a:lstStyle/>
        <a:p>
          <a:endParaRPr lang="en-US"/>
        </a:p>
      </dgm:t>
    </dgm:pt>
    <dgm:pt modelId="{6799645E-F42F-43D8-B2EA-A1377D84D0B3}" type="sibTrans" cxnId="{9E6BB655-7FE4-4F8D-B1D2-F885E60B8754}">
      <dgm:prSet/>
      <dgm:spPr/>
      <dgm:t>
        <a:bodyPr/>
        <a:lstStyle/>
        <a:p>
          <a:endParaRPr lang="en-US"/>
        </a:p>
      </dgm:t>
    </dgm:pt>
    <dgm:pt modelId="{A7F7584C-6CC5-40A2-9566-2842A5DEA97A}">
      <dgm:prSet phldrT="[Text]"/>
      <dgm:spPr/>
      <dgm:t>
        <a:bodyPr/>
        <a:lstStyle/>
        <a:p>
          <a:r>
            <a:rPr lang="en-US" dirty="0">
              <a:latin typeface="Tahoma" panose="020B0604030504040204" pitchFamily="34" charset="0"/>
              <a:ea typeface="Tahoma" panose="020B0604030504040204" pitchFamily="34" charset="0"/>
              <a:cs typeface="Tahoma" panose="020B0604030504040204" pitchFamily="34" charset="0"/>
            </a:rPr>
            <a:t>Step 2</a:t>
          </a:r>
        </a:p>
      </dgm:t>
    </dgm:pt>
    <dgm:pt modelId="{581272CD-5908-4C17-8E9B-8BF6DCE43C3E}" type="parTrans" cxnId="{F68422C1-CD34-4DED-AA4B-85EFFF4FE933}">
      <dgm:prSet/>
      <dgm:spPr/>
      <dgm:t>
        <a:bodyPr/>
        <a:lstStyle/>
        <a:p>
          <a:endParaRPr lang="en-US"/>
        </a:p>
      </dgm:t>
    </dgm:pt>
    <dgm:pt modelId="{C41ED6A4-512C-48AB-901D-671B73446005}" type="sibTrans" cxnId="{F68422C1-CD34-4DED-AA4B-85EFFF4FE933}">
      <dgm:prSet/>
      <dgm:spPr/>
      <dgm:t>
        <a:bodyPr/>
        <a:lstStyle/>
        <a:p>
          <a:endParaRPr lang="en-US"/>
        </a:p>
      </dgm:t>
    </dgm:pt>
    <dgm:pt modelId="{E40970FA-9468-4353-8343-FE5E2BEBB8B0}">
      <dgm:prSet phldrT="[Text]" custT="1"/>
      <dgm:spPr/>
      <dgm:t>
        <a:bodyPr/>
        <a:lstStyle/>
        <a:p>
          <a:r>
            <a:rPr lang="en-US" sz="2400" dirty="0">
              <a:latin typeface="Tahoma" panose="020B0604030504040204" pitchFamily="34" charset="0"/>
              <a:ea typeface="Tahoma" panose="020B0604030504040204" pitchFamily="34" charset="0"/>
              <a:cs typeface="Tahoma" panose="020B0604030504040204" pitchFamily="34" charset="0"/>
            </a:rPr>
            <a:t>Update Data file with Valuation PID’s using existing data</a:t>
          </a:r>
        </a:p>
      </dgm:t>
    </dgm:pt>
    <dgm:pt modelId="{04FF68DF-CF36-4D12-9ECE-A3519B0AC88A}" type="sibTrans" cxnId="{A316347C-9D1A-43C6-BE2B-DC184440E1C9}">
      <dgm:prSet/>
      <dgm:spPr/>
      <dgm:t>
        <a:bodyPr/>
        <a:lstStyle/>
        <a:p>
          <a:endParaRPr lang="en-US"/>
        </a:p>
      </dgm:t>
    </dgm:pt>
    <dgm:pt modelId="{85FA6A33-9FA9-4134-A6A3-A5D4748A1779}" type="parTrans" cxnId="{A316347C-9D1A-43C6-BE2B-DC184440E1C9}">
      <dgm:prSet/>
      <dgm:spPr/>
      <dgm:t>
        <a:bodyPr/>
        <a:lstStyle/>
        <a:p>
          <a:endParaRPr lang="en-US"/>
        </a:p>
      </dgm:t>
    </dgm:pt>
    <dgm:pt modelId="{9D8DAFB6-C744-4BD6-B757-393BF647EBB6}">
      <dgm:prSet phldrT="[Text]" custT="1"/>
      <dgm:spPr/>
      <dgm:t>
        <a:bodyPr/>
        <a:lstStyle/>
        <a:p>
          <a:r>
            <a:rPr lang="en-US" sz="2400" dirty="0">
              <a:latin typeface="Tahoma" panose="020B0604030504040204" pitchFamily="34" charset="0"/>
              <a:ea typeface="Tahoma" panose="020B0604030504040204" pitchFamily="34" charset="0"/>
              <a:cs typeface="Tahoma" panose="020B0604030504040204" pitchFamily="34" charset="0"/>
            </a:rPr>
            <a:t>Use Revenue NSW data file Valuation PID’s to update missing Strata property numbers if required.</a:t>
          </a:r>
        </a:p>
      </dgm:t>
    </dgm:pt>
    <dgm:pt modelId="{C9B44773-68B1-427B-B9CA-0AEA186B621E}" type="sibTrans" cxnId="{56052809-46E4-4445-B520-94004C28BB9D}">
      <dgm:prSet/>
      <dgm:spPr/>
      <dgm:t>
        <a:bodyPr/>
        <a:lstStyle/>
        <a:p>
          <a:endParaRPr lang="en-US"/>
        </a:p>
      </dgm:t>
    </dgm:pt>
    <dgm:pt modelId="{17C1C47E-8D1A-404A-B227-B017391CB5F6}" type="parTrans" cxnId="{56052809-46E4-4445-B520-94004C28BB9D}">
      <dgm:prSet/>
      <dgm:spPr/>
      <dgm:t>
        <a:bodyPr/>
        <a:lstStyle/>
        <a:p>
          <a:endParaRPr lang="en-US"/>
        </a:p>
      </dgm:t>
    </dgm:pt>
    <dgm:pt modelId="{BC952025-0FF0-4EDB-A2D0-2627442A0F4A}" type="pres">
      <dgm:prSet presAssocID="{81269538-BFC5-48BB-BEA1-D7AF1F385FD5}" presName="linearFlow" presStyleCnt="0">
        <dgm:presLayoutVars>
          <dgm:dir/>
          <dgm:animLvl val="lvl"/>
          <dgm:resizeHandles val="exact"/>
        </dgm:presLayoutVars>
      </dgm:prSet>
      <dgm:spPr/>
    </dgm:pt>
    <dgm:pt modelId="{9A82426D-5CF5-49B8-B7A0-F1631697FD2E}" type="pres">
      <dgm:prSet presAssocID="{0D51337A-31FA-4717-B2BF-9243F96D2B9B}" presName="composite" presStyleCnt="0"/>
      <dgm:spPr/>
    </dgm:pt>
    <dgm:pt modelId="{FA2C81B5-4D31-4EB9-B61B-1948B16A28F3}" type="pres">
      <dgm:prSet presAssocID="{0D51337A-31FA-4717-B2BF-9243F96D2B9B}" presName="parentText" presStyleLbl="alignNode1" presStyleIdx="0" presStyleCnt="2">
        <dgm:presLayoutVars>
          <dgm:chMax val="1"/>
          <dgm:bulletEnabled val="1"/>
        </dgm:presLayoutVars>
      </dgm:prSet>
      <dgm:spPr/>
    </dgm:pt>
    <dgm:pt modelId="{D5BE3BCB-0F50-4689-A8B4-2B1D387A8DAF}" type="pres">
      <dgm:prSet presAssocID="{0D51337A-31FA-4717-B2BF-9243F96D2B9B}" presName="descendantText" presStyleLbl="alignAcc1" presStyleIdx="0" presStyleCnt="2">
        <dgm:presLayoutVars>
          <dgm:bulletEnabled val="1"/>
        </dgm:presLayoutVars>
      </dgm:prSet>
      <dgm:spPr/>
    </dgm:pt>
    <dgm:pt modelId="{5D272B14-458A-4A11-B614-96D2AEDD95E5}" type="pres">
      <dgm:prSet presAssocID="{6799645E-F42F-43D8-B2EA-A1377D84D0B3}" presName="sp" presStyleCnt="0"/>
      <dgm:spPr/>
    </dgm:pt>
    <dgm:pt modelId="{2745B667-0EE1-43D9-9B80-B463A8423F7F}" type="pres">
      <dgm:prSet presAssocID="{A7F7584C-6CC5-40A2-9566-2842A5DEA97A}" presName="composite" presStyleCnt="0"/>
      <dgm:spPr/>
    </dgm:pt>
    <dgm:pt modelId="{57F67F4B-D3C4-4A61-82BA-C680F971E063}" type="pres">
      <dgm:prSet presAssocID="{A7F7584C-6CC5-40A2-9566-2842A5DEA97A}" presName="parentText" presStyleLbl="alignNode1" presStyleIdx="1" presStyleCnt="2">
        <dgm:presLayoutVars>
          <dgm:chMax val="1"/>
          <dgm:bulletEnabled val="1"/>
        </dgm:presLayoutVars>
      </dgm:prSet>
      <dgm:spPr/>
    </dgm:pt>
    <dgm:pt modelId="{68CE7661-FAFB-4AF2-B873-9DA1A336DA9E}" type="pres">
      <dgm:prSet presAssocID="{A7F7584C-6CC5-40A2-9566-2842A5DEA97A}" presName="descendantText" presStyleLbl="alignAcc1" presStyleIdx="1" presStyleCnt="2">
        <dgm:presLayoutVars>
          <dgm:bulletEnabled val="1"/>
        </dgm:presLayoutVars>
      </dgm:prSet>
      <dgm:spPr/>
    </dgm:pt>
  </dgm:ptLst>
  <dgm:cxnLst>
    <dgm:cxn modelId="{56052809-46E4-4445-B520-94004C28BB9D}" srcId="{A7F7584C-6CC5-40A2-9566-2842A5DEA97A}" destId="{9D8DAFB6-C744-4BD6-B757-393BF647EBB6}" srcOrd="0" destOrd="0" parTransId="{17C1C47E-8D1A-404A-B227-B017391CB5F6}" sibTransId="{C9B44773-68B1-427B-B9CA-0AEA186B621E}"/>
    <dgm:cxn modelId="{AABEAA18-DC10-4DE2-8F0D-4D37FC56B487}" type="presOf" srcId="{9D8DAFB6-C744-4BD6-B757-393BF647EBB6}" destId="{68CE7661-FAFB-4AF2-B873-9DA1A336DA9E}" srcOrd="0" destOrd="0" presId="urn:microsoft.com/office/officeart/2005/8/layout/chevron2"/>
    <dgm:cxn modelId="{23A24425-C5B0-4342-9E06-455BF990DC8E}" type="presOf" srcId="{0D51337A-31FA-4717-B2BF-9243F96D2B9B}" destId="{FA2C81B5-4D31-4EB9-B61B-1948B16A28F3}" srcOrd="0" destOrd="0" presId="urn:microsoft.com/office/officeart/2005/8/layout/chevron2"/>
    <dgm:cxn modelId="{6F44B264-C22B-43BB-AF8C-93E235DBC837}" type="presOf" srcId="{81269538-BFC5-48BB-BEA1-D7AF1F385FD5}" destId="{BC952025-0FF0-4EDB-A2D0-2627442A0F4A}" srcOrd="0" destOrd="0" presId="urn:microsoft.com/office/officeart/2005/8/layout/chevron2"/>
    <dgm:cxn modelId="{E5BD7C71-852C-4E20-8767-72F8206655A9}" type="presOf" srcId="{A7F7584C-6CC5-40A2-9566-2842A5DEA97A}" destId="{57F67F4B-D3C4-4A61-82BA-C680F971E063}" srcOrd="0" destOrd="0" presId="urn:microsoft.com/office/officeart/2005/8/layout/chevron2"/>
    <dgm:cxn modelId="{9E6BB655-7FE4-4F8D-B1D2-F885E60B8754}" srcId="{81269538-BFC5-48BB-BEA1-D7AF1F385FD5}" destId="{0D51337A-31FA-4717-B2BF-9243F96D2B9B}" srcOrd="0" destOrd="0" parTransId="{A9294D65-F371-46C8-A624-E557E9DF1A30}" sibTransId="{6799645E-F42F-43D8-B2EA-A1377D84D0B3}"/>
    <dgm:cxn modelId="{A316347C-9D1A-43C6-BE2B-DC184440E1C9}" srcId="{0D51337A-31FA-4717-B2BF-9243F96D2B9B}" destId="{E40970FA-9468-4353-8343-FE5E2BEBB8B0}" srcOrd="0" destOrd="0" parTransId="{85FA6A33-9FA9-4134-A6A3-A5D4748A1779}" sibTransId="{04FF68DF-CF36-4D12-9ECE-A3519B0AC88A}"/>
    <dgm:cxn modelId="{3053C18A-12AB-434E-A37F-E96DE53AB564}" type="presOf" srcId="{E40970FA-9468-4353-8343-FE5E2BEBB8B0}" destId="{D5BE3BCB-0F50-4689-A8B4-2B1D387A8DAF}" srcOrd="0" destOrd="0" presId="urn:microsoft.com/office/officeart/2005/8/layout/chevron2"/>
    <dgm:cxn modelId="{F68422C1-CD34-4DED-AA4B-85EFFF4FE933}" srcId="{81269538-BFC5-48BB-BEA1-D7AF1F385FD5}" destId="{A7F7584C-6CC5-40A2-9566-2842A5DEA97A}" srcOrd="1" destOrd="0" parTransId="{581272CD-5908-4C17-8E9B-8BF6DCE43C3E}" sibTransId="{C41ED6A4-512C-48AB-901D-671B73446005}"/>
    <dgm:cxn modelId="{345308B4-C056-47F9-8033-B7F2424F8E09}" type="presParOf" srcId="{BC952025-0FF0-4EDB-A2D0-2627442A0F4A}" destId="{9A82426D-5CF5-49B8-B7A0-F1631697FD2E}" srcOrd="0" destOrd="0" presId="urn:microsoft.com/office/officeart/2005/8/layout/chevron2"/>
    <dgm:cxn modelId="{4395CC2C-975F-4B4E-8C4C-5B459FFEE0BD}" type="presParOf" srcId="{9A82426D-5CF5-49B8-B7A0-F1631697FD2E}" destId="{FA2C81B5-4D31-4EB9-B61B-1948B16A28F3}" srcOrd="0" destOrd="0" presId="urn:microsoft.com/office/officeart/2005/8/layout/chevron2"/>
    <dgm:cxn modelId="{35290F04-B08F-4F88-BE58-D58913EF297D}" type="presParOf" srcId="{9A82426D-5CF5-49B8-B7A0-F1631697FD2E}" destId="{D5BE3BCB-0F50-4689-A8B4-2B1D387A8DAF}" srcOrd="1" destOrd="0" presId="urn:microsoft.com/office/officeart/2005/8/layout/chevron2"/>
    <dgm:cxn modelId="{D82717AB-37BA-4144-B385-703109D2F465}" type="presParOf" srcId="{BC952025-0FF0-4EDB-A2D0-2627442A0F4A}" destId="{5D272B14-458A-4A11-B614-96D2AEDD95E5}" srcOrd="1" destOrd="0" presId="urn:microsoft.com/office/officeart/2005/8/layout/chevron2"/>
    <dgm:cxn modelId="{143355B3-87D7-445D-8E05-0BDC550EAB29}" type="presParOf" srcId="{BC952025-0FF0-4EDB-A2D0-2627442A0F4A}" destId="{2745B667-0EE1-43D9-9B80-B463A8423F7F}" srcOrd="2" destOrd="0" presId="urn:microsoft.com/office/officeart/2005/8/layout/chevron2"/>
    <dgm:cxn modelId="{829248B5-C549-49CA-805F-7F818FF7C0FD}" type="presParOf" srcId="{2745B667-0EE1-43D9-9B80-B463A8423F7F}" destId="{57F67F4B-D3C4-4A61-82BA-C680F971E063}" srcOrd="0" destOrd="0" presId="urn:microsoft.com/office/officeart/2005/8/layout/chevron2"/>
    <dgm:cxn modelId="{AFD44507-D1FD-4E6E-BDC4-FE8778BE61E1}" type="presParOf" srcId="{2745B667-0EE1-43D9-9B80-B463A8423F7F}" destId="{68CE7661-FAFB-4AF2-B873-9DA1A336DA9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2C81B5-4D31-4EB9-B61B-1948B16A28F3}">
      <dsp:nvSpPr>
        <dsp:cNvPr id="0" name=""/>
        <dsp:cNvSpPr/>
      </dsp:nvSpPr>
      <dsp:spPr>
        <a:xfrm rot="5400000">
          <a:off x="-417660" y="419164"/>
          <a:ext cx="2784401" cy="1949080"/>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2311400">
            <a:lnSpc>
              <a:spcPct val="90000"/>
            </a:lnSpc>
            <a:spcBef>
              <a:spcPct val="0"/>
            </a:spcBef>
            <a:spcAft>
              <a:spcPct val="35000"/>
            </a:spcAft>
            <a:buNone/>
          </a:pPr>
          <a:r>
            <a:rPr lang="en-US" sz="5200" kern="1200" dirty="0">
              <a:latin typeface="Tahoma" panose="020B0604030504040204" pitchFamily="34" charset="0"/>
              <a:ea typeface="Tahoma" panose="020B0604030504040204" pitchFamily="34" charset="0"/>
              <a:cs typeface="Tahoma" panose="020B0604030504040204" pitchFamily="34" charset="0"/>
            </a:rPr>
            <a:t>Step 1</a:t>
          </a:r>
        </a:p>
      </dsp:txBody>
      <dsp:txXfrm rot="-5400000">
        <a:off x="1" y="976043"/>
        <a:ext cx="1949080" cy="835321"/>
      </dsp:txXfrm>
    </dsp:sp>
    <dsp:sp modelId="{D5BE3BCB-0F50-4689-A8B4-2B1D387A8DAF}">
      <dsp:nvSpPr>
        <dsp:cNvPr id="0" name=""/>
        <dsp:cNvSpPr/>
      </dsp:nvSpPr>
      <dsp:spPr>
        <a:xfrm rot="5400000">
          <a:off x="5547045" y="-3596460"/>
          <a:ext cx="1809860" cy="9005790"/>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latin typeface="Tahoma" panose="020B0604030504040204" pitchFamily="34" charset="0"/>
              <a:ea typeface="Tahoma" panose="020B0604030504040204" pitchFamily="34" charset="0"/>
              <a:cs typeface="Tahoma" panose="020B0604030504040204" pitchFamily="34" charset="0"/>
            </a:rPr>
            <a:t>Update Data file with Valuation PID’s using existing data</a:t>
          </a:r>
        </a:p>
      </dsp:txBody>
      <dsp:txXfrm rot="-5400000">
        <a:off x="1949080" y="89855"/>
        <a:ext cx="8917440" cy="1633160"/>
      </dsp:txXfrm>
    </dsp:sp>
    <dsp:sp modelId="{57F67F4B-D3C4-4A61-82BA-C680F971E063}">
      <dsp:nvSpPr>
        <dsp:cNvPr id="0" name=""/>
        <dsp:cNvSpPr/>
      </dsp:nvSpPr>
      <dsp:spPr>
        <a:xfrm rot="5400000">
          <a:off x="-417660" y="2921601"/>
          <a:ext cx="2784401" cy="1949080"/>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2311400">
            <a:lnSpc>
              <a:spcPct val="90000"/>
            </a:lnSpc>
            <a:spcBef>
              <a:spcPct val="0"/>
            </a:spcBef>
            <a:spcAft>
              <a:spcPct val="35000"/>
            </a:spcAft>
            <a:buNone/>
          </a:pPr>
          <a:r>
            <a:rPr lang="en-US" sz="5200" kern="1200" dirty="0">
              <a:latin typeface="Tahoma" panose="020B0604030504040204" pitchFamily="34" charset="0"/>
              <a:ea typeface="Tahoma" panose="020B0604030504040204" pitchFamily="34" charset="0"/>
              <a:cs typeface="Tahoma" panose="020B0604030504040204" pitchFamily="34" charset="0"/>
            </a:rPr>
            <a:t>Step 2</a:t>
          </a:r>
        </a:p>
      </dsp:txBody>
      <dsp:txXfrm rot="-5400000">
        <a:off x="1" y="3478480"/>
        <a:ext cx="1949080" cy="835321"/>
      </dsp:txXfrm>
    </dsp:sp>
    <dsp:sp modelId="{68CE7661-FAFB-4AF2-B873-9DA1A336DA9E}">
      <dsp:nvSpPr>
        <dsp:cNvPr id="0" name=""/>
        <dsp:cNvSpPr/>
      </dsp:nvSpPr>
      <dsp:spPr>
        <a:xfrm rot="5400000">
          <a:off x="5547045" y="-1094023"/>
          <a:ext cx="1809860" cy="9005790"/>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latin typeface="Tahoma" panose="020B0604030504040204" pitchFamily="34" charset="0"/>
              <a:ea typeface="Tahoma" panose="020B0604030504040204" pitchFamily="34" charset="0"/>
              <a:cs typeface="Tahoma" panose="020B0604030504040204" pitchFamily="34" charset="0"/>
            </a:rPr>
            <a:t>Use Revenue NSW data file Valuation PID’s to update missing Strata property numbers if required.</a:t>
          </a:r>
        </a:p>
      </dsp:txBody>
      <dsp:txXfrm rot="-5400000">
        <a:off x="1949080" y="2592292"/>
        <a:ext cx="8917440" cy="163316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9B3372-74CF-4E21-A4D4-286B22AA5A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63762BE-D43C-49F5-99A5-BF49C695927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B85766F-5EC0-4797-B4D1-777FCB005B11}" type="datetimeFigureOut">
              <a:rPr lang="en-US" smtClean="0"/>
              <a:t>10/18/2024</a:t>
            </a:fld>
            <a:endParaRPr lang="en-US" dirty="0"/>
          </a:p>
        </p:txBody>
      </p:sp>
      <p:sp>
        <p:nvSpPr>
          <p:cNvPr id="4" name="Footer Placeholder 3">
            <a:extLst>
              <a:ext uri="{FF2B5EF4-FFF2-40B4-BE49-F238E27FC236}">
                <a16:creationId xmlns:a16="http://schemas.microsoft.com/office/drawing/2014/main" id="{1989E452-9BCA-4AF5-9A9C-233BF410EA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6BF9F63-CE4F-44E2-A07D-7E654DE9F5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0AC76B-F5B1-4D6E-BACD-2A80744AC929}" type="slidenum">
              <a:rPr lang="en-US" smtClean="0"/>
              <a:t>‹#›</a:t>
            </a:fld>
            <a:endParaRPr lang="en-US" dirty="0"/>
          </a:p>
        </p:txBody>
      </p:sp>
    </p:spTree>
    <p:extLst>
      <p:ext uri="{BB962C8B-B14F-4D97-AF65-F5344CB8AC3E}">
        <p14:creationId xmlns:p14="http://schemas.microsoft.com/office/powerpoint/2010/main" val="3205145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B4B5EC-152C-4627-80C0-63B10D5574EF}" type="datetimeFigureOut">
              <a:rPr lang="en-US" smtClean="0"/>
              <a:t>10/18/2024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EE60E-651F-40CC-AD73-C00F10CE42B6}" type="slidenum">
              <a:rPr lang="en-US" smtClean="0"/>
              <a:t>‹#›</a:t>
            </a:fld>
            <a:endParaRPr lang="en-US" dirty="0"/>
          </a:p>
        </p:txBody>
      </p:sp>
    </p:spTree>
    <p:extLst>
      <p:ext uri="{BB962C8B-B14F-4D97-AF65-F5344CB8AC3E}">
        <p14:creationId xmlns:p14="http://schemas.microsoft.com/office/powerpoint/2010/main" val="2025417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4254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53284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2454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05272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553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9605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2016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360534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87062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880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74279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61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2054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662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4141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9401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4255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10/18/2024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6098732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package" Target="../embeddings/Microsoft_Excel_Worksheet1.xlsx"/><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D3E5-C7A3-47DF-A374-46BF83A69904}"/>
              </a:ext>
            </a:extLst>
          </p:cNvPr>
          <p:cNvSpPr>
            <a:spLocks noGrp="1"/>
          </p:cNvSpPr>
          <p:nvPr>
            <p:ph type="ctrTitle"/>
          </p:nvPr>
        </p:nvSpPr>
        <p:spPr/>
        <p:txBody>
          <a:bodyPr>
            <a:normAutofit/>
          </a:bodyPr>
          <a:lstStyle/>
          <a:p>
            <a:pPr algn="ctr"/>
            <a:r>
              <a:rPr lang="en-US" sz="5400" dirty="0">
                <a:latin typeface="Rockwell" panose="02060603020205020403" pitchFamily="18" charset="0"/>
              </a:rPr>
              <a:t>ESF Land classification</a:t>
            </a:r>
          </a:p>
        </p:txBody>
      </p:sp>
      <p:sp>
        <p:nvSpPr>
          <p:cNvPr id="3" name="Subtitle 2">
            <a:extLst>
              <a:ext uri="{FF2B5EF4-FFF2-40B4-BE49-F238E27FC236}">
                <a16:creationId xmlns:a16="http://schemas.microsoft.com/office/drawing/2014/main" id="{2E78725B-6E40-4D82-B375-7831D81C29EE}"/>
              </a:ext>
            </a:extLst>
          </p:cNvPr>
          <p:cNvSpPr>
            <a:spLocks noGrp="1"/>
          </p:cNvSpPr>
          <p:nvPr>
            <p:ph type="subTitle" idx="1"/>
          </p:nvPr>
        </p:nvSpPr>
        <p:spPr/>
        <p:txBody>
          <a:bodyPr>
            <a:normAutofit/>
          </a:bodyPr>
          <a:lstStyle/>
          <a:p>
            <a:pPr algn="ctr"/>
            <a:r>
              <a:rPr lang="en-US" sz="2400" dirty="0">
                <a:latin typeface="Tahoma" panose="020B0604030504040204" pitchFamily="34" charset="0"/>
                <a:ea typeface="Tahoma" panose="020B0604030504040204" pitchFamily="34" charset="0"/>
                <a:cs typeface="Tahoma" panose="020B0604030504040204" pitchFamily="34" charset="0"/>
              </a:rPr>
              <a:t>Technology One users</a:t>
            </a:r>
          </a:p>
          <a:p>
            <a:pPr algn="ctr"/>
            <a:r>
              <a:rPr lang="en-US" sz="2400" dirty="0">
                <a:latin typeface="Tahoma" panose="020B0604030504040204" pitchFamily="34" charset="0"/>
                <a:ea typeface="Tahoma" panose="020B0604030504040204" pitchFamily="34" charset="0"/>
                <a:cs typeface="Tahoma" panose="020B0604030504040204" pitchFamily="34" charset="0"/>
              </a:rPr>
              <a:t>Suggested process</a:t>
            </a:r>
          </a:p>
        </p:txBody>
      </p:sp>
    </p:spTree>
    <p:extLst>
      <p:ext uri="{BB962C8B-B14F-4D97-AF65-F5344CB8AC3E}">
        <p14:creationId xmlns:p14="http://schemas.microsoft.com/office/powerpoint/2010/main" val="1819359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a:bodyPr>
          <a:lstStyle/>
          <a:p>
            <a:r>
              <a:rPr lang="en-US" sz="4400" dirty="0">
                <a:latin typeface="Rockwell" panose="02060603020205020403" pitchFamily="18" charset="0"/>
              </a:rPr>
              <a:t>Final Result</a:t>
            </a: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idx="1"/>
          </p:nvPr>
        </p:nvSpPr>
        <p:spPr/>
        <p:txBody>
          <a:bodyPr vert="horz" lIns="91440" tIns="45720" rIns="91440" bIns="45720" rtlCol="0" anchor="t">
            <a:normAutofit/>
          </a:bodyPr>
          <a:lstStyle/>
          <a:p>
            <a:pPr lvl="1"/>
            <a:r>
              <a:rPr lang="en-AU" sz="2400" dirty="0">
                <a:latin typeface="Tahoma" panose="020B0604030504040204" pitchFamily="34" charset="0"/>
                <a:ea typeface="Tahoma" panose="020B0604030504040204" pitchFamily="34" charset="0"/>
                <a:cs typeface="Tahoma" panose="020B0604030504040204" pitchFamily="34" charset="0"/>
              </a:rPr>
              <a:t>The majority if not all your Valuation PID’s should now have a matching Property Number with the remaining “Not Found” rows requiring manual investigation.</a:t>
            </a:r>
          </a:p>
          <a:p>
            <a:pPr lvl="1"/>
            <a:r>
              <a:rPr lang="en-AU" sz="2400" dirty="0">
                <a:latin typeface="Tahoma" panose="020B0604030504040204" pitchFamily="34" charset="0"/>
                <a:ea typeface="Tahoma" panose="020B0604030504040204" pitchFamily="34" charset="0"/>
                <a:cs typeface="Tahoma" panose="020B0604030504040204" pitchFamily="34" charset="0"/>
              </a:rPr>
              <a:t>The next Step will be property Classification.  A separate document will be issued for this process which for most properties can be accomplished using data already held in your system.</a:t>
            </a:r>
          </a:p>
        </p:txBody>
      </p:sp>
    </p:spTree>
    <p:extLst>
      <p:ext uri="{BB962C8B-B14F-4D97-AF65-F5344CB8AC3E}">
        <p14:creationId xmlns:p14="http://schemas.microsoft.com/office/powerpoint/2010/main" val="190261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a:xfrm>
            <a:off x="1680884" y="404873"/>
            <a:ext cx="8359587" cy="868115"/>
          </a:xfrm>
        </p:spPr>
        <p:txBody>
          <a:bodyPr>
            <a:normAutofit fontScale="90000"/>
          </a:bodyPr>
          <a:lstStyle/>
          <a:p>
            <a:pPr algn="ctr"/>
            <a:r>
              <a:rPr lang="en-US" sz="3200" dirty="0">
                <a:latin typeface="Rockwell" panose="02060603020205020403" pitchFamily="18" charset="0"/>
              </a:rPr>
              <a:t>How to update Revenue NSW data file</a:t>
            </a:r>
          </a:p>
        </p:txBody>
      </p:sp>
      <p:graphicFrame>
        <p:nvGraphicFramePr>
          <p:cNvPr id="4" name="Content Placeholder 3">
            <a:extLst>
              <a:ext uri="{FF2B5EF4-FFF2-40B4-BE49-F238E27FC236}">
                <a16:creationId xmlns:a16="http://schemas.microsoft.com/office/drawing/2014/main" id="{8D4F1745-A55E-4835-88EB-BC637121B608}"/>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191025248"/>
              </p:ext>
            </p:extLst>
          </p:nvPr>
        </p:nvGraphicFramePr>
        <p:xfrm>
          <a:off x="815788" y="1392965"/>
          <a:ext cx="10954871" cy="52898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368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p:txBody>
          <a:bodyPr>
            <a:normAutofit/>
          </a:bodyPr>
          <a:lstStyle/>
          <a:p>
            <a:r>
              <a:rPr lang="en-US" sz="4400" dirty="0">
                <a:latin typeface="Rockwell" panose="02060603020205020403" pitchFamily="18" charset="0"/>
              </a:rPr>
              <a:t>Initial Assumptions</a:t>
            </a: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idx="1"/>
          </p:nvPr>
        </p:nvSpPr>
        <p:spPr>
          <a:xfrm>
            <a:off x="798278" y="1820672"/>
            <a:ext cx="10802052" cy="4298535"/>
          </a:xfrm>
        </p:spPr>
        <p:txBody>
          <a:bodyPr>
            <a:normAutofit lnSpcReduction="10000"/>
          </a:bodyPr>
          <a:lstStyle/>
          <a:p>
            <a:r>
              <a:rPr lang="en-US" dirty="0">
                <a:latin typeface="Tahoma" panose="020B0604030504040204" pitchFamily="34" charset="0"/>
                <a:ea typeface="Tahoma" panose="020B0604030504040204" pitchFamily="34" charset="0"/>
                <a:cs typeface="Tahoma" panose="020B0604030504040204" pitchFamily="34" charset="0"/>
              </a:rPr>
              <a:t>Database is up to date and all supplementary valuation lists have been entered and Valnet Alias’s have been updated with Valuation PID’s for each property number.</a:t>
            </a:r>
          </a:p>
          <a:p>
            <a:r>
              <a:rPr lang="en-US" dirty="0">
                <a:latin typeface="Tahoma" panose="020B0604030504040204" pitchFamily="34" charset="0"/>
                <a:ea typeface="Tahoma" panose="020B0604030504040204" pitchFamily="34" charset="0"/>
                <a:cs typeface="Tahoma" panose="020B0604030504040204" pitchFamily="34" charset="0"/>
              </a:rPr>
              <a:t>You understand how to use Alias Enquiry to identify all properties that have a Valuation PID.</a:t>
            </a:r>
          </a:p>
          <a:p>
            <a:r>
              <a:rPr lang="en-US" dirty="0">
                <a:latin typeface="Tahoma" panose="020B0604030504040204" pitchFamily="34" charset="0"/>
                <a:ea typeface="Tahoma" panose="020B0604030504040204" pitchFamily="34" charset="0"/>
                <a:cs typeface="Tahoma" panose="020B0604030504040204" pitchFamily="34" charset="0"/>
              </a:rPr>
              <a:t>Strata Valuation PID’s have not been kept up to date since 01/01/2016.</a:t>
            </a:r>
          </a:p>
          <a:p>
            <a:r>
              <a:rPr lang="en-US" dirty="0">
                <a:latin typeface="Tahoma" panose="020B0604030504040204" pitchFamily="34" charset="0"/>
                <a:ea typeface="Tahoma" panose="020B0604030504040204" pitchFamily="34" charset="0"/>
                <a:cs typeface="Tahoma" panose="020B0604030504040204" pitchFamily="34" charset="0"/>
              </a:rPr>
              <a:t>You understand the structure of your Strata Lots and can use Land Enquiry to identify these lots.</a:t>
            </a:r>
          </a:p>
          <a:p>
            <a:r>
              <a:rPr lang="en-US" dirty="0">
                <a:latin typeface="Tahoma" panose="020B0604030504040204" pitchFamily="34" charset="0"/>
                <a:ea typeface="Tahoma" panose="020B0604030504040204" pitchFamily="34" charset="0"/>
                <a:cs typeface="Tahoma" panose="020B0604030504040204" pitchFamily="34" charset="0"/>
              </a:rPr>
              <a:t>You have access to Profiler </a:t>
            </a:r>
            <a:r>
              <a:rPr lang="en-US">
                <a:latin typeface="Tahoma" panose="020B0604030504040204" pitchFamily="34" charset="0"/>
                <a:ea typeface="Tahoma" panose="020B0604030504040204" pitchFamily="34" charset="0"/>
                <a:cs typeface="Tahoma" panose="020B0604030504040204" pitchFamily="34" charset="0"/>
              </a:rPr>
              <a:t>in Tech 1 and </a:t>
            </a:r>
            <a:r>
              <a:rPr lang="en-US" dirty="0">
                <a:latin typeface="Tahoma" panose="020B0604030504040204" pitchFamily="34" charset="0"/>
                <a:ea typeface="Tahoma" panose="020B0604030504040204" pitchFamily="34" charset="0"/>
                <a:cs typeface="Tahoma" panose="020B0604030504040204" pitchFamily="34" charset="0"/>
              </a:rPr>
              <a:t>can create queries</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7217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a:xfrm>
            <a:off x="1768939" y="98612"/>
            <a:ext cx="5160778" cy="1416424"/>
          </a:xfrm>
        </p:spPr>
        <p:txBody>
          <a:bodyPr>
            <a:normAutofit fontScale="90000"/>
          </a:bodyPr>
          <a:lstStyle/>
          <a:p>
            <a:br>
              <a:rPr lang="en-US" sz="3100" cap="none" dirty="0">
                <a:latin typeface="Rockwell" panose="02060603020205020403" pitchFamily="18" charset="0"/>
              </a:rPr>
            </a:br>
            <a:r>
              <a:rPr lang="en-US" sz="3100" cap="none" dirty="0">
                <a:latin typeface="Rockwell" panose="02060603020205020403" pitchFamily="18" charset="0"/>
                <a:ea typeface="Tahoma" panose="020B0604030504040204" pitchFamily="34" charset="0"/>
                <a:cs typeface="Tahoma" panose="020B0604030504040204" pitchFamily="34" charset="0"/>
              </a:rPr>
              <a:t>Update data file with Valuation PIDs using Alias Enquiry</a:t>
            </a:r>
            <a:br>
              <a:rPr lang="en-US" sz="4400" dirty="0">
                <a:latin typeface="Tahoma" panose="020B0604030504040204" pitchFamily="34" charset="0"/>
                <a:ea typeface="Tahoma" panose="020B0604030504040204" pitchFamily="34" charset="0"/>
                <a:cs typeface="Tahoma" panose="020B0604030504040204" pitchFamily="34" charset="0"/>
              </a:rPr>
            </a:br>
            <a:r>
              <a:rPr lang="en-US" sz="4400" cap="none" dirty="0">
                <a:latin typeface="Rockwell" panose="02060603020205020403" pitchFamily="18" charset="0"/>
              </a:rPr>
              <a:t> </a:t>
            </a: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sz="half" idx="1"/>
          </p:nvPr>
        </p:nvSpPr>
        <p:spPr>
          <a:xfrm>
            <a:off x="875169" y="1248515"/>
            <a:ext cx="6431066" cy="5080637"/>
          </a:xfrm>
        </p:spPr>
        <p:txBody>
          <a:bodyPr>
            <a:noAutofit/>
          </a:bodyPr>
          <a:lstStyle/>
          <a:p>
            <a:pPr lvl="1"/>
            <a:r>
              <a:rPr lang="en-US" sz="1600" dirty="0">
                <a:latin typeface="Tahoma" panose="020B0604030504040204" pitchFamily="34" charset="0"/>
                <a:ea typeface="Tahoma" panose="020B0604030504040204" pitchFamily="34" charset="0"/>
                <a:cs typeface="Tahoma" panose="020B0604030504040204" pitchFamily="34" charset="0"/>
              </a:rPr>
              <a:t>Using Alias Enquiry, an initial update of the Revenue NSW data file using current Valuation PID’s in your database can be done.</a:t>
            </a:r>
          </a:p>
          <a:p>
            <a:pPr lvl="1"/>
            <a:r>
              <a:rPr lang="en-US" sz="1600" dirty="0">
                <a:latin typeface="Tahoma" panose="020B0604030504040204" pitchFamily="34" charset="0"/>
                <a:ea typeface="Tahoma" panose="020B0604030504040204" pitchFamily="34" charset="0"/>
                <a:cs typeface="Tahoma" panose="020B0604030504040204" pitchFamily="34" charset="0"/>
              </a:rPr>
              <a:t>Identify your Alias Type by selecting </a:t>
            </a:r>
            <a:r>
              <a:rPr lang="en-US" sz="1600" dirty="0">
                <a:solidFill>
                  <a:srgbClr val="FFFF00"/>
                </a:solidFill>
                <a:latin typeface="Tahoma" panose="020B0604030504040204" pitchFamily="34" charset="0"/>
                <a:ea typeface="Tahoma" panose="020B0604030504040204" pitchFamily="34" charset="0"/>
                <a:cs typeface="Tahoma" panose="020B0604030504040204" pitchFamily="34" charset="0"/>
              </a:rPr>
              <a:t>One Of from </a:t>
            </a:r>
            <a:r>
              <a:rPr lang="en-US" sz="1600" dirty="0">
                <a:latin typeface="Tahoma" panose="020B0604030504040204" pitchFamily="34" charset="0"/>
                <a:ea typeface="Tahoma" panose="020B0604030504040204" pitchFamily="34" charset="0"/>
                <a:cs typeface="Tahoma" panose="020B0604030504040204" pitchFamily="34" charset="0"/>
              </a:rPr>
              <a:t>the drop down and then select your Alias Types by clicking on the magnifying glass and choosing the Alias identifiers for  your Strata and Non-Strata properties that hold your Valuation PID’s </a:t>
            </a: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(in this example </a:t>
            </a:r>
            <a:r>
              <a:rPr lang="en-US" sz="1600" dirty="0">
                <a:solidFill>
                  <a:srgbClr val="FFFF00"/>
                </a:solidFill>
                <a:latin typeface="Tahoma" panose="020B0604030504040204" pitchFamily="34" charset="0"/>
                <a:ea typeface="Tahoma" panose="020B0604030504040204" pitchFamily="34" charset="0"/>
                <a:cs typeface="Tahoma" panose="020B0604030504040204" pitchFamily="34" charset="0"/>
              </a:rPr>
              <a:t>ChldValNet &amp; Valnet</a:t>
            </a: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n-US" sz="1600" dirty="0">
                <a:latin typeface="Tahoma" panose="020B0604030504040204" pitchFamily="34" charset="0"/>
                <a:ea typeface="Tahoma" panose="020B0604030504040204" pitchFamily="34" charset="0"/>
                <a:cs typeface="Tahoma" panose="020B0604030504040204" pitchFamily="34" charset="0"/>
              </a:rPr>
              <a:t>, the Status should equal </a:t>
            </a:r>
            <a:r>
              <a:rPr lang="en-US" sz="1600" dirty="0">
                <a:solidFill>
                  <a:srgbClr val="FFFF00"/>
                </a:solidFill>
                <a:latin typeface="Tahoma" panose="020B0604030504040204" pitchFamily="34" charset="0"/>
                <a:ea typeface="Tahoma" panose="020B0604030504040204" pitchFamily="34" charset="0"/>
                <a:cs typeface="Tahoma" panose="020B0604030504040204" pitchFamily="34" charset="0"/>
              </a:rPr>
              <a:t>Current</a:t>
            </a:r>
            <a:r>
              <a:rPr lang="en-US" sz="1600" dirty="0">
                <a:latin typeface="Tahoma" panose="020B0604030504040204" pitchFamily="34" charset="0"/>
                <a:ea typeface="Tahoma" panose="020B0604030504040204" pitchFamily="34" charset="0"/>
                <a:cs typeface="Tahoma" panose="020B0604030504040204" pitchFamily="34" charset="0"/>
              </a:rPr>
              <a:t> and then click retrieve.</a:t>
            </a:r>
          </a:p>
          <a:p>
            <a:pPr lvl="1"/>
            <a:r>
              <a:rPr lang="en-US" sz="1600" dirty="0">
                <a:latin typeface="Tahoma" panose="020B0604030504040204" pitchFamily="34" charset="0"/>
                <a:ea typeface="Tahoma" panose="020B0604030504040204" pitchFamily="34" charset="0"/>
                <a:cs typeface="Tahoma" panose="020B0604030504040204" pitchFamily="34" charset="0"/>
              </a:rPr>
              <a:t>If your permissions limit the number of rows retrieved, set up the same query using Profiler, use </a:t>
            </a: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Nucleus/Alias </a:t>
            </a:r>
            <a:r>
              <a:rPr lang="en-US" sz="1600" dirty="0">
                <a:latin typeface="Tahoma" panose="020B0604030504040204" pitchFamily="34" charset="0"/>
                <a:ea typeface="Tahoma" panose="020B0604030504040204" pitchFamily="34" charset="0"/>
                <a:cs typeface="Tahoma" panose="020B0604030504040204" pitchFamily="34" charset="0"/>
              </a:rPr>
              <a:t>for your Anchor and the same setup as the enquiry for your Query and Report.</a:t>
            </a:r>
          </a:p>
          <a:p>
            <a:pPr lvl="1"/>
            <a:r>
              <a:rPr lang="en-US" sz="1600" dirty="0">
                <a:latin typeface="Tahoma" panose="020B0604030504040204" pitchFamily="34" charset="0"/>
                <a:ea typeface="Tahoma" panose="020B0604030504040204" pitchFamily="34" charset="0"/>
                <a:cs typeface="Tahoma" panose="020B0604030504040204" pitchFamily="34" charset="0"/>
              </a:rPr>
              <a:t>Once the query data has been returned output it to an excel spreadsheet.</a:t>
            </a:r>
          </a:p>
          <a:p>
            <a:pPr lvl="1"/>
            <a:r>
              <a:rPr lang="en-US" sz="1600" dirty="0">
                <a:latin typeface="Tahoma" panose="020B0604030504040204" pitchFamily="34" charset="0"/>
                <a:ea typeface="Tahoma" panose="020B0604030504040204" pitchFamily="34" charset="0"/>
                <a:cs typeface="Tahoma" panose="020B0604030504040204" pitchFamily="34" charset="0"/>
              </a:rPr>
              <a:t>Use the example spreadsheet on the next slide to update your data</a:t>
            </a:r>
          </a:p>
        </p:txBody>
      </p:sp>
      <p:pic>
        <p:nvPicPr>
          <p:cNvPr id="25" name="Content Placeholder 24" descr="A screenshot of a computer">
            <a:extLst>
              <a:ext uri="{FF2B5EF4-FFF2-40B4-BE49-F238E27FC236}">
                <a16:creationId xmlns:a16="http://schemas.microsoft.com/office/drawing/2014/main" id="{11BC7118-2ED4-3454-EB95-24EBA51D41BE}"/>
              </a:ext>
            </a:extLst>
          </p:cNvPr>
          <p:cNvPicPr>
            <a:picLocks noGrp="1" noChangeAspect="1"/>
          </p:cNvPicPr>
          <p:nvPr>
            <p:ph sz="half" idx="2"/>
          </p:nvPr>
        </p:nvPicPr>
        <p:blipFill>
          <a:blip r:embed="rId2"/>
          <a:stretch>
            <a:fillRect/>
          </a:stretch>
        </p:blipFill>
        <p:spPr>
          <a:xfrm>
            <a:off x="7391954" y="1158845"/>
            <a:ext cx="3924877" cy="5080638"/>
          </a:xfrm>
        </p:spPr>
      </p:pic>
    </p:spTree>
    <p:extLst>
      <p:ext uri="{BB962C8B-B14F-4D97-AF65-F5344CB8AC3E}">
        <p14:creationId xmlns:p14="http://schemas.microsoft.com/office/powerpoint/2010/main" val="1398410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97B4A972-D451-08C6-4284-0C82B0068F7B}"/>
              </a:ext>
            </a:extLst>
          </p:cNvPr>
          <p:cNvGraphicFramePr>
            <a:graphicFrameLocks noChangeAspect="1"/>
          </p:cNvGraphicFramePr>
          <p:nvPr>
            <p:extLst>
              <p:ext uri="{D42A27DB-BD31-4B8C-83A1-F6EECF244321}">
                <p14:modId xmlns:p14="http://schemas.microsoft.com/office/powerpoint/2010/main" val="3893902884"/>
              </p:ext>
            </p:extLst>
          </p:nvPr>
        </p:nvGraphicFramePr>
        <p:xfrm>
          <a:off x="1201271" y="1206500"/>
          <a:ext cx="9511553" cy="4138613"/>
        </p:xfrm>
        <a:graphic>
          <a:graphicData uri="http://schemas.openxmlformats.org/presentationml/2006/ole">
            <mc:AlternateContent xmlns:mc="http://schemas.openxmlformats.org/markup-compatibility/2006">
              <mc:Choice xmlns:v="urn:schemas-microsoft-com:vml" Requires="v">
                <p:oleObj name="Worksheet" r:id="rId2" imgW="11934728" imgH="4771929" progId="Excel.Sheet.12">
                  <p:embed/>
                </p:oleObj>
              </mc:Choice>
              <mc:Fallback>
                <p:oleObj name="Worksheet" r:id="rId2" imgW="11934728" imgH="4771929" progId="Excel.Sheet.12">
                  <p:embed/>
                  <p:pic>
                    <p:nvPicPr>
                      <p:cNvPr id="2" name="Object 1">
                        <a:extLst>
                          <a:ext uri="{FF2B5EF4-FFF2-40B4-BE49-F238E27FC236}">
                            <a16:creationId xmlns:a16="http://schemas.microsoft.com/office/drawing/2014/main" id="{97B4A972-D451-08C6-4284-0C82B0068F7B}"/>
                          </a:ext>
                        </a:extLst>
                      </p:cNvPr>
                      <p:cNvPicPr/>
                      <p:nvPr/>
                    </p:nvPicPr>
                    <p:blipFill>
                      <a:blip r:embed="rId3"/>
                      <a:stretch>
                        <a:fillRect/>
                      </a:stretch>
                    </p:blipFill>
                    <p:spPr>
                      <a:xfrm>
                        <a:off x="1201271" y="1206500"/>
                        <a:ext cx="9511553" cy="4138613"/>
                      </a:xfrm>
                      <a:prstGeom prst="rect">
                        <a:avLst/>
                      </a:prstGeom>
                    </p:spPr>
                  </p:pic>
                </p:oleObj>
              </mc:Fallback>
            </mc:AlternateContent>
          </a:graphicData>
        </a:graphic>
      </p:graphicFrame>
      <p:sp>
        <p:nvSpPr>
          <p:cNvPr id="7" name="Rectangle: Rounded Corners 6">
            <a:extLst>
              <a:ext uri="{FF2B5EF4-FFF2-40B4-BE49-F238E27FC236}">
                <a16:creationId xmlns:a16="http://schemas.microsoft.com/office/drawing/2014/main" id="{BC7463F8-AECB-3439-D501-3F6D3FD0ED63}"/>
              </a:ext>
            </a:extLst>
          </p:cNvPr>
          <p:cNvSpPr/>
          <p:nvPr/>
        </p:nvSpPr>
        <p:spPr>
          <a:xfrm>
            <a:off x="1297709" y="5651500"/>
            <a:ext cx="9961418" cy="886691"/>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bg1"/>
                </a:solidFill>
              </a:rPr>
              <a:t>Right click on the example spreadsheet above click on </a:t>
            </a:r>
            <a:r>
              <a:rPr lang="en-AU" b="1" dirty="0">
                <a:solidFill>
                  <a:schemeClr val="bg1"/>
                </a:solidFill>
              </a:rPr>
              <a:t>Worksheet Object </a:t>
            </a:r>
            <a:r>
              <a:rPr lang="en-AU" dirty="0">
                <a:solidFill>
                  <a:schemeClr val="bg1"/>
                </a:solidFill>
              </a:rPr>
              <a:t>and </a:t>
            </a:r>
            <a:r>
              <a:rPr lang="en-AU" b="1" dirty="0">
                <a:solidFill>
                  <a:schemeClr val="bg1"/>
                </a:solidFill>
              </a:rPr>
              <a:t>Open</a:t>
            </a:r>
            <a:r>
              <a:rPr lang="en-AU" dirty="0">
                <a:solidFill>
                  <a:schemeClr val="bg1"/>
                </a:solidFill>
              </a:rPr>
              <a:t>. Overwrite data in all Columns with your own </a:t>
            </a:r>
            <a:r>
              <a:rPr lang="en-AU" b="1" dirty="0">
                <a:solidFill>
                  <a:schemeClr val="bg1"/>
                </a:solidFill>
              </a:rPr>
              <a:t>EXCEPT Column M</a:t>
            </a:r>
            <a:r>
              <a:rPr lang="en-AU" dirty="0">
                <a:solidFill>
                  <a:schemeClr val="bg1"/>
                </a:solidFill>
              </a:rPr>
              <a:t>. Copy formula already created in </a:t>
            </a:r>
            <a:r>
              <a:rPr lang="en-AU" b="1" dirty="0">
                <a:solidFill>
                  <a:schemeClr val="bg1"/>
                </a:solidFill>
              </a:rPr>
              <a:t>Column M</a:t>
            </a:r>
            <a:r>
              <a:rPr lang="en-AU" dirty="0">
                <a:solidFill>
                  <a:schemeClr val="bg1"/>
                </a:solidFill>
              </a:rPr>
              <a:t> </a:t>
            </a:r>
          </a:p>
          <a:p>
            <a:pPr algn="ctr"/>
            <a:r>
              <a:rPr lang="en-AU" dirty="0">
                <a:solidFill>
                  <a:schemeClr val="bg1"/>
                </a:solidFill>
              </a:rPr>
              <a:t>=XLOOKUP(C2,S:S,R:R,"Not Found",0) down to match the number of rows you require.</a:t>
            </a:r>
          </a:p>
        </p:txBody>
      </p:sp>
      <p:sp>
        <p:nvSpPr>
          <p:cNvPr id="3" name="TextBox 2">
            <a:extLst>
              <a:ext uri="{FF2B5EF4-FFF2-40B4-BE49-F238E27FC236}">
                <a16:creationId xmlns:a16="http://schemas.microsoft.com/office/drawing/2014/main" id="{ACABE877-2DC2-FF5A-C9A8-DAE84714B8C8}"/>
              </a:ext>
            </a:extLst>
          </p:cNvPr>
          <p:cNvSpPr txBox="1"/>
          <p:nvPr/>
        </p:nvSpPr>
        <p:spPr>
          <a:xfrm>
            <a:off x="4195482" y="564776"/>
            <a:ext cx="2465294" cy="369332"/>
          </a:xfrm>
          <a:prstGeom prst="rect">
            <a:avLst/>
          </a:prstGeom>
          <a:noFill/>
        </p:spPr>
        <p:txBody>
          <a:bodyPr wrap="square" rtlCol="0">
            <a:spAutoFit/>
          </a:bodyPr>
          <a:lstStyle/>
          <a:p>
            <a:pPr algn="ctr"/>
            <a:r>
              <a:rPr lang="en-AU" b="1" dirty="0">
                <a:solidFill>
                  <a:schemeClr val="bg1"/>
                </a:solidFill>
              </a:rPr>
              <a:t>Example Spreadsheet</a:t>
            </a:r>
          </a:p>
        </p:txBody>
      </p:sp>
    </p:spTree>
    <p:extLst>
      <p:ext uri="{BB962C8B-B14F-4D97-AF65-F5344CB8AC3E}">
        <p14:creationId xmlns:p14="http://schemas.microsoft.com/office/powerpoint/2010/main" val="236841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6CE4-2B13-4715-B5B2-615A55922CA1}"/>
              </a:ext>
            </a:extLst>
          </p:cNvPr>
          <p:cNvSpPr>
            <a:spLocks noGrp="1"/>
          </p:cNvSpPr>
          <p:nvPr>
            <p:ph type="title"/>
          </p:nvPr>
        </p:nvSpPr>
        <p:spPr>
          <a:xfrm>
            <a:off x="809147" y="170329"/>
            <a:ext cx="6833237" cy="1039906"/>
          </a:xfrm>
        </p:spPr>
        <p:txBody>
          <a:bodyPr>
            <a:normAutofit fontScale="90000"/>
          </a:bodyPr>
          <a:lstStyle/>
          <a:p>
            <a:pPr algn="ctr"/>
            <a:br>
              <a:rPr lang="en-US" sz="3100" dirty="0">
                <a:latin typeface="Rockwell" panose="02060603020205020403" pitchFamily="18" charset="0"/>
              </a:rPr>
            </a:br>
            <a:br>
              <a:rPr lang="en-US" sz="3100" dirty="0">
                <a:latin typeface="Rockwell" panose="02060603020205020403" pitchFamily="18" charset="0"/>
              </a:rPr>
            </a:br>
            <a:r>
              <a:rPr lang="en-US" sz="2200" cap="none" dirty="0">
                <a:latin typeface="Rockwell" panose="02060603020205020403" pitchFamily="18" charset="0"/>
                <a:ea typeface="Tahoma" panose="020B0604030504040204" pitchFamily="34" charset="0"/>
                <a:cs typeface="Tahoma" panose="020B0604030504040204" pitchFamily="34" charset="0"/>
              </a:rPr>
              <a:t>Update Valuation PID’s with Property Numbers for Strata’s that have not been maintained via Supplementary Lists</a:t>
            </a:r>
            <a:br>
              <a:rPr lang="en-US" sz="4400" dirty="0">
                <a:latin typeface="Tahoma" panose="020B0604030504040204" pitchFamily="34" charset="0"/>
                <a:ea typeface="Tahoma" panose="020B0604030504040204" pitchFamily="34" charset="0"/>
                <a:cs typeface="Tahoma" panose="020B0604030504040204" pitchFamily="34" charset="0"/>
              </a:rPr>
            </a:br>
            <a:endParaRPr lang="en-US" sz="4400" dirty="0">
              <a:latin typeface="Rockwell" panose="02060603020205020403" pitchFamily="18" charset="0"/>
            </a:endParaRPr>
          </a:p>
        </p:txBody>
      </p:sp>
      <p:sp>
        <p:nvSpPr>
          <p:cNvPr id="3" name="Content Placeholder 2">
            <a:extLst>
              <a:ext uri="{FF2B5EF4-FFF2-40B4-BE49-F238E27FC236}">
                <a16:creationId xmlns:a16="http://schemas.microsoft.com/office/drawing/2014/main" id="{143F5361-68C0-4BF5-80C8-F1E7BF92B2DB}"/>
              </a:ext>
            </a:extLst>
          </p:cNvPr>
          <p:cNvSpPr>
            <a:spLocks noGrp="1"/>
          </p:cNvSpPr>
          <p:nvPr>
            <p:ph sz="half" idx="1"/>
          </p:nvPr>
        </p:nvSpPr>
        <p:spPr>
          <a:xfrm>
            <a:off x="889830" y="1004047"/>
            <a:ext cx="6250544" cy="5235388"/>
          </a:xfrm>
        </p:spPr>
        <p:txBody>
          <a:bodyPr>
            <a:normAutofit fontScale="55000" lnSpcReduction="20000"/>
          </a:bodyPr>
          <a:lstStyle/>
          <a:p>
            <a:pPr lvl="1"/>
            <a:endParaRPr lang="en-US" sz="2400" dirty="0">
              <a:latin typeface="Tahoma" panose="020B0604030504040204" pitchFamily="34" charset="0"/>
              <a:ea typeface="Tahoma" panose="020B0604030504040204" pitchFamily="34" charset="0"/>
              <a:cs typeface="Tahoma" panose="020B0604030504040204" pitchFamily="34" charset="0"/>
            </a:endParaRPr>
          </a:p>
          <a:p>
            <a:pPr lvl="1"/>
            <a:endParaRPr lang="en-US" sz="2400" dirty="0">
              <a:latin typeface="Tahoma" panose="020B0604030504040204" pitchFamily="34" charset="0"/>
              <a:ea typeface="Tahoma" panose="020B0604030504040204" pitchFamily="34" charset="0"/>
              <a:cs typeface="Tahoma" panose="020B0604030504040204" pitchFamily="34" charset="0"/>
            </a:endParaRPr>
          </a:p>
          <a:p>
            <a:pPr lvl="1"/>
            <a:r>
              <a:rPr lang="en-US" sz="2900" dirty="0">
                <a:latin typeface="Tahoma" panose="020B0604030504040204" pitchFamily="34" charset="0"/>
                <a:ea typeface="Tahoma" panose="020B0604030504040204" pitchFamily="34" charset="0"/>
                <a:cs typeface="Tahoma" panose="020B0604030504040204" pitchFamily="34" charset="0"/>
              </a:rPr>
              <a:t>If you have not maintained your Strata properties Valuation PID’s create the Profiler query on the right, this will allow the update of Strata Property numbers in the Revenue NSW spreadsheet data file using Strata Lot and Plan numbers already held in your database.</a:t>
            </a:r>
          </a:p>
          <a:p>
            <a:pPr lvl="1"/>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Anchor Table</a:t>
            </a:r>
            <a:r>
              <a:rPr lang="en-US" sz="2900" dirty="0">
                <a:latin typeface="Tahoma" panose="020B0604030504040204" pitchFamily="34" charset="0"/>
                <a:ea typeface="Tahoma" panose="020B0604030504040204" pitchFamily="34" charset="0"/>
                <a:cs typeface="Tahoma" panose="020B0604030504040204" pitchFamily="34" charset="0"/>
              </a:rPr>
              <a:t> under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Mode</a:t>
            </a:r>
            <a:r>
              <a:rPr lang="en-US" sz="2900" dirty="0">
                <a:latin typeface="Tahoma" panose="020B0604030504040204" pitchFamily="34" charset="0"/>
                <a:ea typeface="Tahoma" panose="020B0604030504040204" pitchFamily="34" charset="0"/>
                <a:cs typeface="Tahoma" panose="020B0604030504040204" pitchFamily="34" charset="0"/>
              </a:rPr>
              <a:t>, Select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Nucleus</a:t>
            </a:r>
            <a:r>
              <a:rPr lang="en-US" sz="2900" dirty="0">
                <a:latin typeface="Tahoma" panose="020B0604030504040204" pitchFamily="34" charset="0"/>
                <a:ea typeface="Tahoma" panose="020B0604030504040204" pitchFamily="34" charset="0"/>
                <a:cs typeface="Tahoma" panose="020B0604030504040204" pitchFamily="34" charset="0"/>
              </a:rPr>
              <a:t>, Select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Land.</a:t>
            </a:r>
          </a:p>
          <a:p>
            <a:pPr lvl="1"/>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Join</a:t>
            </a:r>
            <a:r>
              <a:rPr lang="en-US" sz="2900" dirty="0">
                <a:latin typeface="Tahoma" panose="020B0604030504040204" pitchFamily="34" charset="0"/>
                <a:ea typeface="Tahoma" panose="020B0604030504040204" pitchFamily="34" charset="0"/>
                <a:cs typeface="Tahoma" panose="020B0604030504040204" pitchFamily="34" charset="0"/>
              </a:rPr>
              <a:t> under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Mode</a:t>
            </a:r>
            <a:r>
              <a:rPr lang="en-US" sz="2900" dirty="0">
                <a:latin typeface="Tahoma" panose="020B0604030504040204" pitchFamily="34" charset="0"/>
                <a:ea typeface="Tahoma" panose="020B0604030504040204" pitchFamily="34" charset="0"/>
                <a:cs typeface="Tahoma" panose="020B0604030504040204" pitchFamily="34" charset="0"/>
              </a:rPr>
              <a:t>, Select </a:t>
            </a:r>
            <a:r>
              <a:rPr lang="en-AU" sz="2900" dirty="0">
                <a:solidFill>
                  <a:schemeClr val="bg1"/>
                </a:solidFill>
                <a:latin typeface="Tahoma" panose="020B0604030504040204" pitchFamily="34" charset="0"/>
                <a:ea typeface="Tahoma" panose="020B0604030504040204" pitchFamily="34" charset="0"/>
                <a:cs typeface="Tahoma" panose="020B0604030504040204" pitchFamily="34" charset="0"/>
              </a:rPr>
              <a:t>Nucleus/PropLand/Property (Property to Land).</a:t>
            </a:r>
          </a:p>
          <a:p>
            <a:pPr lvl="1"/>
            <a:r>
              <a:rPr lang="en-US" sz="2900" dirty="0">
                <a:latin typeface="Tahoma" panose="020B0604030504040204" pitchFamily="34" charset="0"/>
                <a:ea typeface="Tahoma" panose="020B0604030504040204" pitchFamily="34" charset="0"/>
                <a:cs typeface="Tahoma" panose="020B0604030504040204" pitchFamily="34" charset="0"/>
              </a:rPr>
              <a:t>Set up your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Query using</a:t>
            </a:r>
            <a:r>
              <a:rPr lang="en-US" sz="2900" dirty="0">
                <a:latin typeface="Tahoma" panose="020B0604030504040204" pitchFamily="34" charset="0"/>
                <a:ea typeface="Tahoma" panose="020B0604030504040204" pitchFamily="34" charset="0"/>
                <a:cs typeface="Tahoma" panose="020B0604030504040204" pitchFamily="34" charset="0"/>
              </a:rPr>
              <a:t>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Criteria Fields for</a:t>
            </a:r>
            <a:r>
              <a:rPr lang="en-US" sz="2900" dirty="0">
                <a:latin typeface="Tahoma" panose="020B0604030504040204" pitchFamily="34" charset="0"/>
                <a:ea typeface="Tahoma" panose="020B0604030504040204" pitchFamily="34" charset="0"/>
                <a:cs typeface="Tahoma" panose="020B0604030504040204" pitchFamily="34" charset="0"/>
              </a:rPr>
              <a:t> Land table as highlighted in </a:t>
            </a:r>
            <a:r>
              <a:rPr lang="en-US" sz="2900" dirty="0">
                <a:solidFill>
                  <a:srgbClr val="FFFF00"/>
                </a:solidFill>
                <a:latin typeface="Tahoma" panose="020B0604030504040204" pitchFamily="34" charset="0"/>
                <a:ea typeface="Tahoma" panose="020B0604030504040204" pitchFamily="34" charset="0"/>
                <a:cs typeface="Tahoma" panose="020B0604030504040204" pitchFamily="34" charset="0"/>
              </a:rPr>
              <a:t>yellow</a:t>
            </a:r>
            <a:r>
              <a:rPr lang="en-US" sz="2900" dirty="0">
                <a:latin typeface="Tahoma" panose="020B0604030504040204" pitchFamily="34" charset="0"/>
                <a:ea typeface="Tahoma" panose="020B0604030504040204" pitchFamily="34" charset="0"/>
                <a:cs typeface="Tahoma" panose="020B0604030504040204" pitchFamily="34" charset="0"/>
              </a:rPr>
              <a:t>.</a:t>
            </a:r>
          </a:p>
          <a:p>
            <a:pPr lvl="1"/>
            <a:r>
              <a:rPr lang="en-US" sz="2900" dirty="0">
                <a:latin typeface="Tahoma" panose="020B0604030504040204" pitchFamily="34" charset="0"/>
                <a:ea typeface="Tahoma" panose="020B0604030504040204" pitchFamily="34" charset="0"/>
                <a:cs typeface="Tahoma" panose="020B0604030504040204" pitchFamily="34" charset="0"/>
              </a:rPr>
              <a:t>Set up your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Report</a:t>
            </a:r>
            <a:r>
              <a:rPr lang="en-US" sz="2900" dirty="0">
                <a:latin typeface="Tahoma" panose="020B0604030504040204" pitchFamily="34" charset="0"/>
                <a:ea typeface="Tahoma" panose="020B0604030504040204" pitchFamily="34" charset="0"/>
                <a:cs typeface="Tahoma" panose="020B0604030504040204" pitchFamily="34" charset="0"/>
              </a:rPr>
              <a:t> using from the Land Table, Plan number, Date created, Lot and Parcel Type. From the Property Table (Property to Land) select Property Id and Rate Analysis code, then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Save</a:t>
            </a:r>
          </a:p>
          <a:p>
            <a:pPr lvl="1"/>
            <a:r>
              <a:rPr lang="en-US" sz="2900" dirty="0">
                <a:latin typeface="Tahoma" panose="020B0604030504040204" pitchFamily="34" charset="0"/>
                <a:ea typeface="Tahoma" panose="020B0604030504040204" pitchFamily="34" charset="0"/>
                <a:cs typeface="Tahoma" panose="020B0604030504040204" pitchFamily="34" charset="0"/>
              </a:rPr>
              <a:t>Select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Execute</a:t>
            </a:r>
            <a:r>
              <a:rPr lang="en-US" sz="2900" dirty="0">
                <a:latin typeface="Tahoma" panose="020B0604030504040204" pitchFamily="34" charset="0"/>
                <a:ea typeface="Tahoma" panose="020B0604030504040204" pitchFamily="34" charset="0"/>
                <a:cs typeface="Tahoma" panose="020B0604030504040204" pitchFamily="34" charset="0"/>
              </a:rPr>
              <a:t>, then </a:t>
            </a:r>
            <a:r>
              <a:rPr lang="en-US" sz="2900" dirty="0">
                <a:solidFill>
                  <a:schemeClr val="bg1"/>
                </a:solidFill>
                <a:latin typeface="Tahoma" panose="020B0604030504040204" pitchFamily="34" charset="0"/>
                <a:ea typeface="Tahoma" panose="020B0604030504040204" pitchFamily="34" charset="0"/>
                <a:cs typeface="Tahoma" panose="020B0604030504040204" pitchFamily="34" charset="0"/>
              </a:rPr>
              <a:t>Report </a:t>
            </a:r>
            <a:r>
              <a:rPr lang="en-US" sz="2900" dirty="0">
                <a:latin typeface="Tahoma" panose="020B0604030504040204" pitchFamily="34" charset="0"/>
                <a:ea typeface="Tahoma" panose="020B0604030504040204" pitchFamily="34" charset="0"/>
                <a:cs typeface="Tahoma" panose="020B0604030504040204" pitchFamily="34" charset="0"/>
              </a:rPr>
              <a:t>an excel spreadsheet will be created based on your Report setup.</a:t>
            </a:r>
          </a:p>
        </p:txBody>
      </p:sp>
      <p:pic>
        <p:nvPicPr>
          <p:cNvPr id="7" name="Content Placeholder 6" descr="A screenshot of a computer">
            <a:extLst>
              <a:ext uri="{FF2B5EF4-FFF2-40B4-BE49-F238E27FC236}">
                <a16:creationId xmlns:a16="http://schemas.microsoft.com/office/drawing/2014/main" id="{8C271108-F4F3-8DE0-5108-CB53F7D40F65}"/>
              </a:ext>
            </a:extLst>
          </p:cNvPr>
          <p:cNvPicPr>
            <a:picLocks noGrp="1" noChangeAspect="1"/>
          </p:cNvPicPr>
          <p:nvPr>
            <p:ph sz="half" idx="2"/>
          </p:nvPr>
        </p:nvPicPr>
        <p:blipFill>
          <a:blip r:embed="rId2"/>
          <a:stretch>
            <a:fillRect/>
          </a:stretch>
        </p:blipFill>
        <p:spPr>
          <a:xfrm>
            <a:off x="7283795" y="107530"/>
            <a:ext cx="4759011" cy="3541712"/>
          </a:xfrm>
        </p:spPr>
      </p:pic>
      <p:sp>
        <p:nvSpPr>
          <p:cNvPr id="8" name="TextBox 7">
            <a:extLst>
              <a:ext uri="{FF2B5EF4-FFF2-40B4-BE49-F238E27FC236}">
                <a16:creationId xmlns:a16="http://schemas.microsoft.com/office/drawing/2014/main" id="{0E09CF12-37EE-423E-A15E-BEC8C636D2DF}"/>
              </a:ext>
            </a:extLst>
          </p:cNvPr>
          <p:cNvSpPr txBox="1"/>
          <p:nvPr/>
        </p:nvSpPr>
        <p:spPr>
          <a:xfrm>
            <a:off x="7283796" y="3757188"/>
            <a:ext cx="4759010" cy="2254313"/>
          </a:xfrm>
          <a:prstGeom prst="rect">
            <a:avLst/>
          </a:prstGeom>
          <a:blipFill dpi="0" rotWithShape="1">
            <a:blip r:embed="rId3">
              <a:extLst>
                <a:ext uri="{28A0092B-C50C-407E-A947-70E740481C1C}">
                  <a14:useLocalDpi xmlns:a14="http://schemas.microsoft.com/office/drawing/2010/main" val="0"/>
                </a:ext>
              </a:extLst>
            </a:blip>
            <a:srcRect/>
            <a:stretch>
              <a:fillRect/>
            </a:stretch>
          </a:blipFill>
        </p:spPr>
        <p:txBody>
          <a:bodyPr wrap="square" rtlCol="0">
            <a:spAutoFit/>
          </a:bodyPr>
          <a:lstStyle/>
          <a:p>
            <a:endParaRPr lang="en-AU" dirty="0"/>
          </a:p>
        </p:txBody>
      </p:sp>
    </p:spTree>
    <p:extLst>
      <p:ext uri="{BB962C8B-B14F-4D97-AF65-F5344CB8AC3E}">
        <p14:creationId xmlns:p14="http://schemas.microsoft.com/office/powerpoint/2010/main" val="161097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3F5361-68C0-4BF5-80C8-F1E7BF92B2DB}"/>
              </a:ext>
            </a:extLst>
          </p:cNvPr>
          <p:cNvSpPr>
            <a:spLocks noGrp="1"/>
          </p:cNvSpPr>
          <p:nvPr>
            <p:ph sz="half" idx="1"/>
          </p:nvPr>
        </p:nvSpPr>
        <p:spPr>
          <a:xfrm>
            <a:off x="681318" y="690282"/>
            <a:ext cx="10901082" cy="4823012"/>
          </a:xfrm>
        </p:spPr>
        <p:txBody>
          <a:bodyPr>
            <a:normAutofit fontScale="92500"/>
          </a:bodyPr>
          <a:lstStyle/>
          <a:p>
            <a:pPr lvl="1"/>
            <a:r>
              <a:rPr lang="en-US" sz="2400" dirty="0">
                <a:latin typeface="Tahoma" panose="020B0604030504040204" pitchFamily="34" charset="0"/>
                <a:ea typeface="Tahoma" panose="020B0604030504040204" pitchFamily="34" charset="0"/>
                <a:cs typeface="Tahoma" panose="020B0604030504040204" pitchFamily="34" charset="0"/>
              </a:rPr>
              <a:t>You now have all Lot and Strata Plans from Tech 1 in a spreadsheet.</a:t>
            </a:r>
          </a:p>
          <a:p>
            <a:pPr lvl="1"/>
            <a:r>
              <a:rPr lang="en-US" sz="2400" dirty="0">
                <a:latin typeface="Tahoma" panose="020B0604030504040204" pitchFamily="34" charset="0"/>
                <a:ea typeface="Tahoma" panose="020B0604030504040204" pitchFamily="34" charset="0"/>
                <a:cs typeface="Tahoma" panose="020B0604030504040204" pitchFamily="34" charset="0"/>
              </a:rPr>
              <a:t>Return to your original spreadsheet where partial matches have already been made.</a:t>
            </a:r>
          </a:p>
          <a:p>
            <a:pPr lvl="1"/>
            <a:r>
              <a:rPr lang="en-US" sz="2400" dirty="0">
                <a:latin typeface="Tahoma" panose="020B0604030504040204" pitchFamily="34" charset="0"/>
                <a:ea typeface="Tahoma" panose="020B0604030504040204" pitchFamily="34" charset="0"/>
                <a:cs typeface="Tahoma" panose="020B0604030504040204" pitchFamily="34" charset="0"/>
              </a:rPr>
              <a:t>Use the Filter function by Plan_Type=</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SP</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(Column L) </a:t>
            </a:r>
            <a:r>
              <a:rPr lang="en-US" sz="2400" dirty="0">
                <a:latin typeface="Tahoma" panose="020B0604030504040204" pitchFamily="34" charset="0"/>
                <a:ea typeface="Tahoma" panose="020B0604030504040204" pitchFamily="34" charset="0"/>
                <a:cs typeface="Tahoma" panose="020B0604030504040204" pitchFamily="34" charset="0"/>
              </a:rPr>
              <a:t>and Filter by Property Id=</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Not Found</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(Column M) </a:t>
            </a:r>
            <a:r>
              <a:rPr lang="en-US" sz="2400" dirty="0">
                <a:latin typeface="Tahoma" panose="020B0604030504040204" pitchFamily="34" charset="0"/>
                <a:ea typeface="Tahoma" panose="020B0604030504040204" pitchFamily="34" charset="0"/>
                <a:cs typeface="Tahoma" panose="020B0604030504040204" pitchFamily="34" charset="0"/>
              </a:rPr>
              <a:t>and copy result to a NEW spreadsheet.</a:t>
            </a:r>
          </a:p>
          <a:p>
            <a:pPr lvl="1"/>
            <a:r>
              <a:rPr lang="en-US" sz="2400" dirty="0">
                <a:latin typeface="Tahoma" panose="020B0604030504040204" pitchFamily="34" charset="0"/>
                <a:ea typeface="Tahoma" panose="020B0604030504040204" pitchFamily="34" charset="0"/>
                <a:cs typeface="Tahoma" panose="020B0604030504040204" pitchFamily="34" charset="0"/>
              </a:rPr>
              <a:t>Highlight Column L in the spreadsheet and insert two new columns.  Copy the Strata Plan number from column K to the blank Column L. Use </a:t>
            </a:r>
            <a:r>
              <a:rPr lang="en-AU" sz="2400" dirty="0">
                <a:latin typeface="Tahoma" panose="020B0604030504040204" pitchFamily="34" charset="0"/>
                <a:ea typeface="Tahoma" panose="020B0604030504040204" pitchFamily="34" charset="0"/>
                <a:cs typeface="Tahoma" panose="020B0604030504040204" pitchFamily="34" charset="0"/>
              </a:rPr>
              <a:t>Text to Columns function </a:t>
            </a:r>
            <a:r>
              <a:rPr lang="en-AU" sz="2400" dirty="0">
                <a:solidFill>
                  <a:schemeClr val="bg1"/>
                </a:solidFill>
                <a:latin typeface="Tahoma" panose="020B0604030504040204" pitchFamily="34" charset="0"/>
                <a:ea typeface="Tahoma" panose="020B0604030504040204" pitchFamily="34" charset="0"/>
                <a:cs typeface="Tahoma" panose="020B0604030504040204" pitchFamily="34" charset="0"/>
              </a:rPr>
              <a:t>(Data&gt;&gt;Text to Columns or ALT+A+E) </a:t>
            </a:r>
            <a:r>
              <a:rPr lang="en-AU" sz="2400" dirty="0">
                <a:latin typeface="Tahoma" panose="020B0604030504040204" pitchFamily="34" charset="0"/>
                <a:ea typeface="Tahoma" panose="020B0604030504040204" pitchFamily="34" charset="0"/>
                <a:cs typeface="Tahoma" panose="020B0604030504040204" pitchFamily="34" charset="0"/>
              </a:rPr>
              <a:t>to split the lot from the plan.</a:t>
            </a:r>
            <a:r>
              <a:rPr lang="en-US" sz="2400" dirty="0">
                <a:latin typeface="Tahoma" panose="020B0604030504040204" pitchFamily="34" charset="0"/>
                <a:ea typeface="Tahoma" panose="020B0604030504040204" pitchFamily="34" charset="0"/>
                <a:cs typeface="Tahoma" panose="020B0604030504040204" pitchFamily="34" charset="0"/>
              </a:rPr>
              <a:t> Once split highlight Column M and then using the excel function Find and Replace </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(Ctrl F) </a:t>
            </a:r>
            <a:r>
              <a:rPr lang="en-US" sz="2400" dirty="0">
                <a:latin typeface="Tahoma" panose="020B0604030504040204" pitchFamily="34" charset="0"/>
                <a:ea typeface="Tahoma" panose="020B0604030504040204" pitchFamily="34" charset="0"/>
                <a:cs typeface="Tahoma" panose="020B0604030504040204" pitchFamily="34" charset="0"/>
              </a:rPr>
              <a:t>function to remove “SP” so only the plan number remains.</a:t>
            </a:r>
          </a:p>
          <a:p>
            <a:pPr lvl="1"/>
            <a:r>
              <a:rPr lang="en-AU" sz="2400" dirty="0">
                <a:latin typeface="Tahoma" panose="020B0604030504040204" pitchFamily="34" charset="0"/>
                <a:ea typeface="Tahoma" panose="020B0604030504040204" pitchFamily="34" charset="0"/>
                <a:cs typeface="Tahoma" panose="020B0604030504040204" pitchFamily="34" charset="0"/>
              </a:rPr>
              <a:t>Use the example spreadsheet on the next slide to update your data</a:t>
            </a:r>
          </a:p>
          <a:p>
            <a:pPr marL="457200" lvl="1"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74146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BC7463F8-AECB-3439-D501-3F6D3FD0ED63}"/>
              </a:ext>
            </a:extLst>
          </p:cNvPr>
          <p:cNvSpPr/>
          <p:nvPr/>
        </p:nvSpPr>
        <p:spPr>
          <a:xfrm>
            <a:off x="1246909" y="5310909"/>
            <a:ext cx="10150764" cy="1137025"/>
          </a:xfrm>
          <a:prstGeom prst="round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dirty="0">
                <a:solidFill>
                  <a:schemeClr val="bg1"/>
                </a:solidFill>
              </a:rPr>
              <a:t>Right click on the example spreadsheet above click on </a:t>
            </a:r>
            <a:r>
              <a:rPr lang="en-AU" b="1" dirty="0">
                <a:solidFill>
                  <a:schemeClr val="bg1"/>
                </a:solidFill>
              </a:rPr>
              <a:t>Worksheet Object </a:t>
            </a:r>
            <a:r>
              <a:rPr lang="en-AU" dirty="0">
                <a:solidFill>
                  <a:schemeClr val="bg1"/>
                </a:solidFill>
              </a:rPr>
              <a:t>and </a:t>
            </a:r>
            <a:r>
              <a:rPr lang="en-AU" b="1" dirty="0">
                <a:solidFill>
                  <a:schemeClr val="bg1"/>
                </a:solidFill>
              </a:rPr>
              <a:t>Open</a:t>
            </a:r>
            <a:r>
              <a:rPr lang="en-AU" dirty="0">
                <a:solidFill>
                  <a:schemeClr val="bg1"/>
                </a:solidFill>
              </a:rPr>
              <a:t>. Overwrite data in all Columns with your own </a:t>
            </a:r>
            <a:r>
              <a:rPr lang="en-AU" b="1" dirty="0">
                <a:solidFill>
                  <a:schemeClr val="bg1"/>
                </a:solidFill>
              </a:rPr>
              <a:t>EXCEPT Column O. </a:t>
            </a:r>
            <a:r>
              <a:rPr lang="en-AU" dirty="0">
                <a:solidFill>
                  <a:schemeClr val="bg1"/>
                </a:solidFill>
              </a:rPr>
              <a:t>Copy formula already created in </a:t>
            </a:r>
            <a:r>
              <a:rPr lang="en-AU" b="1" dirty="0">
                <a:solidFill>
                  <a:schemeClr val="bg1"/>
                </a:solidFill>
              </a:rPr>
              <a:t>Column O</a:t>
            </a:r>
            <a:r>
              <a:rPr lang="en-AU" dirty="0">
                <a:solidFill>
                  <a:schemeClr val="bg1"/>
                </a:solidFill>
              </a:rPr>
              <a:t> =INDEX(U$2:$U$150000,MATCH(1,(L2=$R$2:$R$150000)*(M2=$S$2:$S$150000),0)) down to match the number of rows you require.</a:t>
            </a:r>
          </a:p>
        </p:txBody>
      </p:sp>
      <p:graphicFrame>
        <p:nvGraphicFramePr>
          <p:cNvPr id="3" name="Object 2">
            <a:extLst>
              <a:ext uri="{FF2B5EF4-FFF2-40B4-BE49-F238E27FC236}">
                <a16:creationId xmlns:a16="http://schemas.microsoft.com/office/drawing/2014/main" id="{DA094EEF-A9C1-211D-2A7A-7C0AB8688BA4}"/>
              </a:ext>
            </a:extLst>
          </p:cNvPr>
          <p:cNvGraphicFramePr>
            <a:graphicFrameLocks noChangeAspect="1"/>
          </p:cNvGraphicFramePr>
          <p:nvPr>
            <p:extLst>
              <p:ext uri="{D42A27DB-BD31-4B8C-83A1-F6EECF244321}">
                <p14:modId xmlns:p14="http://schemas.microsoft.com/office/powerpoint/2010/main" val="2236845203"/>
              </p:ext>
            </p:extLst>
          </p:nvPr>
        </p:nvGraphicFramePr>
        <p:xfrm>
          <a:off x="794323" y="936620"/>
          <a:ext cx="10833632" cy="3390437"/>
        </p:xfrm>
        <a:graphic>
          <a:graphicData uri="http://schemas.openxmlformats.org/presentationml/2006/ole">
            <mc:AlternateContent xmlns:mc="http://schemas.openxmlformats.org/markup-compatibility/2006">
              <mc:Choice xmlns:v="urn:schemas-microsoft-com:vml" Requires="v">
                <p:oleObj name="Worksheet" r:id="rId2" imgW="14640043" imgH="4581672" progId="Excel.Sheet.12">
                  <p:embed/>
                </p:oleObj>
              </mc:Choice>
              <mc:Fallback>
                <p:oleObj name="Worksheet" r:id="rId2" imgW="14640043" imgH="4581672" progId="Excel.Sheet.12">
                  <p:embed/>
                  <p:pic>
                    <p:nvPicPr>
                      <p:cNvPr id="3" name="Object 2">
                        <a:extLst>
                          <a:ext uri="{FF2B5EF4-FFF2-40B4-BE49-F238E27FC236}">
                            <a16:creationId xmlns:a16="http://schemas.microsoft.com/office/drawing/2014/main" id="{DA094EEF-A9C1-211D-2A7A-7C0AB8688BA4}"/>
                          </a:ext>
                        </a:extLst>
                      </p:cNvPr>
                      <p:cNvPicPr/>
                      <p:nvPr/>
                    </p:nvPicPr>
                    <p:blipFill>
                      <a:blip r:embed="rId3"/>
                      <a:stretch>
                        <a:fillRect/>
                      </a:stretch>
                    </p:blipFill>
                    <p:spPr>
                      <a:xfrm>
                        <a:off x="794323" y="936620"/>
                        <a:ext cx="10833632" cy="3390437"/>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4A1C0E4A-B5AE-FBEC-D3EA-46975BF3C6BD}"/>
              </a:ext>
            </a:extLst>
          </p:cNvPr>
          <p:cNvSpPr txBox="1"/>
          <p:nvPr/>
        </p:nvSpPr>
        <p:spPr>
          <a:xfrm>
            <a:off x="4724400" y="412376"/>
            <a:ext cx="2492188" cy="376518"/>
          </a:xfrm>
          <a:prstGeom prst="rect">
            <a:avLst/>
          </a:prstGeom>
          <a:noFill/>
        </p:spPr>
        <p:txBody>
          <a:bodyPr wrap="square" rtlCol="0">
            <a:spAutoFit/>
          </a:bodyPr>
          <a:lstStyle/>
          <a:p>
            <a:pPr algn="ctr"/>
            <a:r>
              <a:rPr lang="en-AU" b="1" dirty="0">
                <a:solidFill>
                  <a:schemeClr val="bg1"/>
                </a:solidFill>
              </a:rPr>
              <a:t>Example Spreadsheet</a:t>
            </a:r>
          </a:p>
        </p:txBody>
      </p:sp>
    </p:spTree>
    <p:extLst>
      <p:ext uri="{BB962C8B-B14F-4D97-AF65-F5344CB8AC3E}">
        <p14:creationId xmlns:p14="http://schemas.microsoft.com/office/powerpoint/2010/main" val="2192413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3F5361-68C0-4BF5-80C8-F1E7BF92B2DB}"/>
              </a:ext>
            </a:extLst>
          </p:cNvPr>
          <p:cNvSpPr>
            <a:spLocks noGrp="1"/>
          </p:cNvSpPr>
          <p:nvPr>
            <p:ph sz="half" idx="1"/>
          </p:nvPr>
        </p:nvSpPr>
        <p:spPr>
          <a:xfrm>
            <a:off x="1123481" y="690282"/>
            <a:ext cx="10237790" cy="4823012"/>
          </a:xfrm>
        </p:spPr>
        <p:txBody>
          <a:bodyPr>
            <a:normAutofit/>
          </a:bodyPr>
          <a:lstStyle/>
          <a:p>
            <a:pPr lvl="1"/>
            <a:endParaRPr lang="en-AU" sz="2400" dirty="0">
              <a:latin typeface="Tahoma" panose="020B0604030504040204" pitchFamily="34" charset="0"/>
              <a:ea typeface="Tahoma" panose="020B0604030504040204" pitchFamily="34" charset="0"/>
              <a:cs typeface="Tahoma" panose="020B0604030504040204" pitchFamily="34" charset="0"/>
            </a:endParaRPr>
          </a:p>
          <a:p>
            <a:pPr lvl="1"/>
            <a:r>
              <a:rPr lang="en-AU" sz="2400" dirty="0">
                <a:latin typeface="Tahoma" panose="020B0604030504040204" pitchFamily="34" charset="0"/>
                <a:ea typeface="Tahoma" panose="020B0604030504040204" pitchFamily="34" charset="0"/>
                <a:cs typeface="Tahoma" panose="020B0604030504040204" pitchFamily="34" charset="0"/>
              </a:rPr>
              <a:t>Once completed add to your existing Alias data in your original spreadsheet with the data from Valuation PID </a:t>
            </a:r>
            <a:r>
              <a:rPr lang="en-AU" sz="2200" dirty="0">
                <a:solidFill>
                  <a:schemeClr val="bg1"/>
                </a:solidFill>
                <a:latin typeface="Tahoma" panose="020B0604030504040204" pitchFamily="34" charset="0"/>
                <a:ea typeface="Tahoma" panose="020B0604030504040204" pitchFamily="34" charset="0"/>
                <a:cs typeface="Tahoma" panose="020B0604030504040204" pitchFamily="34" charset="0"/>
              </a:rPr>
              <a:t>(</a:t>
            </a:r>
            <a:r>
              <a:rPr lang="en-AU" sz="2400" dirty="0">
                <a:solidFill>
                  <a:schemeClr val="bg1"/>
                </a:solidFill>
                <a:latin typeface="Tahoma" panose="020B0604030504040204" pitchFamily="34" charset="0"/>
                <a:ea typeface="Tahoma" panose="020B0604030504040204" pitchFamily="34" charset="0"/>
                <a:cs typeface="Tahoma" panose="020B0604030504040204" pitchFamily="34" charset="0"/>
              </a:rPr>
              <a:t>Column C) </a:t>
            </a:r>
            <a:r>
              <a:rPr lang="en-AU" sz="2400" dirty="0">
                <a:latin typeface="Tahoma" panose="020B0604030504040204" pitchFamily="34" charset="0"/>
                <a:ea typeface="Tahoma" panose="020B0604030504040204" pitchFamily="34" charset="0"/>
                <a:cs typeface="Tahoma" panose="020B0604030504040204" pitchFamily="34" charset="0"/>
              </a:rPr>
              <a:t>and Property Number </a:t>
            </a:r>
            <a:r>
              <a:rPr lang="en-AU" sz="2200" dirty="0">
                <a:solidFill>
                  <a:schemeClr val="bg1"/>
                </a:solidFill>
                <a:latin typeface="Tahoma" panose="020B0604030504040204" pitchFamily="34" charset="0"/>
                <a:ea typeface="Tahoma" panose="020B0604030504040204" pitchFamily="34" charset="0"/>
                <a:cs typeface="Tahoma" panose="020B0604030504040204" pitchFamily="34" charset="0"/>
              </a:rPr>
              <a:t>(Column O) </a:t>
            </a:r>
            <a:r>
              <a:rPr lang="en-AU" sz="2400" dirty="0">
                <a:latin typeface="Tahoma" panose="020B0604030504040204" pitchFamily="34" charset="0"/>
                <a:ea typeface="Tahoma" panose="020B0604030504040204" pitchFamily="34" charset="0"/>
                <a:cs typeface="Tahoma" panose="020B0604030504040204" pitchFamily="34" charset="0"/>
              </a:rPr>
              <a:t>and Copy the formula in Column M down to match the number of rows you require.</a:t>
            </a:r>
          </a:p>
          <a:p>
            <a:pPr lvl="1"/>
            <a:r>
              <a:rPr lang="en-AU" sz="2400" dirty="0">
                <a:latin typeface="Tahoma" panose="020B0604030504040204" pitchFamily="34" charset="0"/>
                <a:ea typeface="Tahoma" panose="020B0604030504040204" pitchFamily="34" charset="0"/>
                <a:cs typeface="Tahoma" panose="020B0604030504040204" pitchFamily="34" charset="0"/>
              </a:rPr>
              <a:t>The majority if not all your Valuation PID’s should now have a matching Property Number with the remaining “Not Found” rows requiring manual investigation.</a:t>
            </a:r>
          </a:p>
          <a:p>
            <a:pPr marL="457200" lvl="1"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347172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TF77815013_Problem-solution cycle_RVA_v3" id="{20834410-FC37-46AC-ACB7-FB202F8C4BA9}" vid="{1ED24379-BFF7-4E2F-B7EC-A47C906E21A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579702B-25C7-40D7-9E29-7686B11A9660}">
  <ds:schemaRefs>
    <ds:schemaRef ds:uri="http://schemas.microsoft.com/sharepoint/v3/contenttype/forms"/>
  </ds:schemaRefs>
</ds:datastoreItem>
</file>

<file path=customXml/itemProps2.xml><?xml version="1.0" encoding="utf-8"?>
<ds:datastoreItem xmlns:ds="http://schemas.openxmlformats.org/officeDocument/2006/customXml" ds:itemID="{A7C0B241-13E5-418D-8920-D23491E2D2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866CFD-F94E-4AE5-ACEA-86FEC0F48A10}">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Problemsolution cycle </Template>
  <TotalTime>1055</TotalTime>
  <Words>890</Words>
  <Application>Microsoft Office PowerPoint</Application>
  <PresentationFormat>Widescreen</PresentationFormat>
  <Paragraphs>45</Paragraphs>
  <Slides>10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Arial</vt:lpstr>
      <vt:lpstr>Calibri</vt:lpstr>
      <vt:lpstr>Rockwell</vt:lpstr>
      <vt:lpstr>Tahoma</vt:lpstr>
      <vt:lpstr>Tw Cen MT</vt:lpstr>
      <vt:lpstr>Circuit</vt:lpstr>
      <vt:lpstr>Worksheet</vt:lpstr>
      <vt:lpstr>ESF Land classification</vt:lpstr>
      <vt:lpstr>How to update Revenue NSW data file</vt:lpstr>
      <vt:lpstr>Initial Assumptions</vt:lpstr>
      <vt:lpstr> Update data file with Valuation PIDs using Alias Enquiry  </vt:lpstr>
      <vt:lpstr>PowerPoint Presentation</vt:lpstr>
      <vt:lpstr>  Update Valuation PID’s with Property Numbers for Strata’s that have not been maintained via Supplementary Lists </vt:lpstr>
      <vt:lpstr>PowerPoint Presentation</vt:lpstr>
      <vt:lpstr>PowerPoint Presentation</vt:lpstr>
      <vt:lpstr>PowerPoint Presentation</vt:lpstr>
      <vt:lpstr>Final Result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Hay</dc:creator>
  <cp:lastModifiedBy>Robert Hay</cp:lastModifiedBy>
  <cp:revision>4</cp:revision>
  <dcterms:created xsi:type="dcterms:W3CDTF">2024-10-11T04:48:07Z</dcterms:created>
  <dcterms:modified xsi:type="dcterms:W3CDTF">2024-10-18T00:29:45Z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